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notesSlides/notesSlide3.xml" ContentType="application/vnd.openxmlformats-officedocument.presentationml.notesSlide+xml"/>
  <Override PartName="/ppt/tags/tag2.xml" ContentType="application/vnd.openxmlformats-officedocument.presentationml.tags+xml"/>
  <Override PartName="/ppt/notesSlides/notesSlide4.xml" ContentType="application/vnd.openxmlformats-officedocument.presentationml.notesSlide+xml"/>
  <Override PartName="/ppt/tags/tag3.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handoutMasterIdLst>
    <p:handoutMasterId r:id="rId38"/>
  </p:handoutMasterIdLst>
  <p:sldIdLst>
    <p:sldId id="301" r:id="rId2"/>
    <p:sldId id="294" r:id="rId3"/>
    <p:sldId id="337" r:id="rId4"/>
    <p:sldId id="295" r:id="rId5"/>
    <p:sldId id="362" r:id="rId6"/>
    <p:sldId id="363" r:id="rId7"/>
    <p:sldId id="400" r:id="rId8"/>
    <p:sldId id="387" r:id="rId9"/>
    <p:sldId id="388" r:id="rId10"/>
    <p:sldId id="392" r:id="rId11"/>
    <p:sldId id="382" r:id="rId12"/>
    <p:sldId id="393" r:id="rId13"/>
    <p:sldId id="394" r:id="rId14"/>
    <p:sldId id="383" r:id="rId15"/>
    <p:sldId id="365" r:id="rId16"/>
    <p:sldId id="385" r:id="rId17"/>
    <p:sldId id="367" r:id="rId18"/>
    <p:sldId id="389" r:id="rId19"/>
    <p:sldId id="384" r:id="rId20"/>
    <p:sldId id="368" r:id="rId21"/>
    <p:sldId id="369" r:id="rId22"/>
    <p:sldId id="396" r:id="rId23"/>
    <p:sldId id="386" r:id="rId24"/>
    <p:sldId id="371" r:id="rId25"/>
    <p:sldId id="372" r:id="rId26"/>
    <p:sldId id="373" r:id="rId27"/>
    <p:sldId id="375" r:id="rId28"/>
    <p:sldId id="376" r:id="rId29"/>
    <p:sldId id="377" r:id="rId30"/>
    <p:sldId id="378" r:id="rId31"/>
    <p:sldId id="397" r:id="rId32"/>
    <p:sldId id="398" r:id="rId33"/>
    <p:sldId id="380" r:id="rId34"/>
    <p:sldId id="299" r:id="rId35"/>
    <p:sldId id="300" r:id="rId36"/>
  </p:sldIdLst>
  <p:sldSz cx="12192000" cy="6858000"/>
  <p:notesSz cx="6858000" cy="93138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homas Sullivan" initials="TS" lastIdx="2" clrIdx="0">
    <p:extLst>
      <p:ext uri="{19B8F6BF-5375-455C-9EA6-DF929625EA0E}">
        <p15:presenceInfo xmlns:p15="http://schemas.microsoft.com/office/powerpoint/2012/main" userId="S-1-5-21-1564392316-841723812-3459344612-211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668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14" autoAdjust="0"/>
    <p:restoredTop sz="94660"/>
  </p:normalViewPr>
  <p:slideViewPr>
    <p:cSldViewPr snapToGrid="0">
      <p:cViewPr varScale="1">
        <p:scale>
          <a:sx n="44" d="100"/>
          <a:sy n="44" d="100"/>
        </p:scale>
        <p:origin x="60" y="438"/>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71800" cy="467311"/>
          </a:xfrm>
          <a:prstGeom prst="rect">
            <a:avLst/>
          </a:prstGeom>
        </p:spPr>
        <p:txBody>
          <a:bodyPr vert="horz" lIns="92395" tIns="46198" rIns="92395" bIns="46198" rtlCol="0"/>
          <a:lstStyle>
            <a:lvl1pPr algn="l">
              <a:defRPr sz="1200"/>
            </a:lvl1pPr>
          </a:lstStyle>
          <a:p>
            <a:endParaRPr lang="en-US"/>
          </a:p>
        </p:txBody>
      </p:sp>
      <p:sp>
        <p:nvSpPr>
          <p:cNvPr id="3" name="Date Placeholder 2"/>
          <p:cNvSpPr>
            <a:spLocks noGrp="1"/>
          </p:cNvSpPr>
          <p:nvPr>
            <p:ph type="dt" sz="quarter" idx="1"/>
          </p:nvPr>
        </p:nvSpPr>
        <p:spPr>
          <a:xfrm>
            <a:off x="3884614" y="0"/>
            <a:ext cx="2971800" cy="467311"/>
          </a:xfrm>
          <a:prstGeom prst="rect">
            <a:avLst/>
          </a:prstGeom>
        </p:spPr>
        <p:txBody>
          <a:bodyPr vert="horz" lIns="92395" tIns="46198" rIns="92395" bIns="46198" rtlCol="0"/>
          <a:lstStyle>
            <a:lvl1pPr algn="r">
              <a:defRPr sz="1200"/>
            </a:lvl1pPr>
          </a:lstStyle>
          <a:p>
            <a:fld id="{E78C6049-3C9D-4EC0-8D76-6D644F164C7D}" type="datetimeFigureOut">
              <a:rPr lang="en-US" smtClean="0"/>
              <a:pPr/>
              <a:t>10/18/2017</a:t>
            </a:fld>
            <a:endParaRPr lang="en-US"/>
          </a:p>
        </p:txBody>
      </p:sp>
      <p:sp>
        <p:nvSpPr>
          <p:cNvPr id="4" name="Footer Placeholder 3"/>
          <p:cNvSpPr>
            <a:spLocks noGrp="1"/>
          </p:cNvSpPr>
          <p:nvPr>
            <p:ph type="ftr" sz="quarter" idx="2"/>
          </p:nvPr>
        </p:nvSpPr>
        <p:spPr>
          <a:xfrm>
            <a:off x="1" y="8846555"/>
            <a:ext cx="2971800" cy="467310"/>
          </a:xfrm>
          <a:prstGeom prst="rect">
            <a:avLst/>
          </a:prstGeom>
        </p:spPr>
        <p:txBody>
          <a:bodyPr vert="horz" lIns="92395" tIns="46198" rIns="92395" bIns="46198" rtlCol="0" anchor="b"/>
          <a:lstStyle>
            <a:lvl1pPr algn="l">
              <a:defRPr sz="1200"/>
            </a:lvl1pPr>
          </a:lstStyle>
          <a:p>
            <a:endParaRPr lang="en-US"/>
          </a:p>
        </p:txBody>
      </p:sp>
      <p:sp>
        <p:nvSpPr>
          <p:cNvPr id="5" name="Slide Number Placeholder 4"/>
          <p:cNvSpPr>
            <a:spLocks noGrp="1"/>
          </p:cNvSpPr>
          <p:nvPr>
            <p:ph type="sldNum" sz="quarter" idx="3"/>
          </p:nvPr>
        </p:nvSpPr>
        <p:spPr>
          <a:xfrm>
            <a:off x="3884614" y="8846555"/>
            <a:ext cx="2971800" cy="467310"/>
          </a:xfrm>
          <a:prstGeom prst="rect">
            <a:avLst/>
          </a:prstGeom>
        </p:spPr>
        <p:txBody>
          <a:bodyPr vert="horz" lIns="92395" tIns="46198" rIns="92395" bIns="46198" rtlCol="0" anchor="b"/>
          <a:lstStyle>
            <a:lvl1pPr algn="r">
              <a:defRPr sz="1200"/>
            </a:lvl1pPr>
          </a:lstStyle>
          <a:p>
            <a:fld id="{50C60B19-E175-4AD7-A7A4-22FAE742282A}" type="slidenum">
              <a:rPr lang="en-US" smtClean="0"/>
              <a:pPr/>
              <a:t>‹#›</a:t>
            </a:fld>
            <a:endParaRPr lang="en-US"/>
          </a:p>
        </p:txBody>
      </p:sp>
    </p:spTree>
    <p:extLst>
      <p:ext uri="{BB962C8B-B14F-4D97-AF65-F5344CB8AC3E}">
        <p14:creationId xmlns:p14="http://schemas.microsoft.com/office/powerpoint/2010/main" val="371351354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2108" cy="467430"/>
          </a:xfrm>
          <a:prstGeom prst="rect">
            <a:avLst/>
          </a:prstGeom>
        </p:spPr>
        <p:txBody>
          <a:bodyPr vert="horz" lIns="89940" tIns="44970" rIns="89940" bIns="44970" rtlCol="0"/>
          <a:lstStyle>
            <a:lvl1pPr algn="l">
              <a:defRPr sz="1200"/>
            </a:lvl1pPr>
          </a:lstStyle>
          <a:p>
            <a:endParaRPr lang="en-US"/>
          </a:p>
        </p:txBody>
      </p:sp>
      <p:sp>
        <p:nvSpPr>
          <p:cNvPr id="3" name="Date Placeholder 2"/>
          <p:cNvSpPr>
            <a:spLocks noGrp="1"/>
          </p:cNvSpPr>
          <p:nvPr>
            <p:ph type="dt" idx="1"/>
          </p:nvPr>
        </p:nvSpPr>
        <p:spPr>
          <a:xfrm>
            <a:off x="3884354" y="0"/>
            <a:ext cx="2972108" cy="467430"/>
          </a:xfrm>
          <a:prstGeom prst="rect">
            <a:avLst/>
          </a:prstGeom>
        </p:spPr>
        <p:txBody>
          <a:bodyPr vert="horz" lIns="89940" tIns="44970" rIns="89940" bIns="44970" rtlCol="0"/>
          <a:lstStyle>
            <a:lvl1pPr algn="r">
              <a:defRPr sz="1200"/>
            </a:lvl1pPr>
          </a:lstStyle>
          <a:p>
            <a:fld id="{40E18DC9-EF35-4023-8914-0F9F0BFAFDF1}" type="datetimeFigureOut">
              <a:rPr lang="en-US" smtClean="0"/>
              <a:pPr/>
              <a:t>10/18/2017</a:t>
            </a:fld>
            <a:endParaRPr lang="en-US"/>
          </a:p>
        </p:txBody>
      </p:sp>
      <p:sp>
        <p:nvSpPr>
          <p:cNvPr id="4" name="Slide Image Placeholder 3"/>
          <p:cNvSpPr>
            <a:spLocks noGrp="1" noRot="1" noChangeAspect="1"/>
          </p:cNvSpPr>
          <p:nvPr>
            <p:ph type="sldImg" idx="2"/>
          </p:nvPr>
        </p:nvSpPr>
        <p:spPr>
          <a:xfrm>
            <a:off x="635000" y="1163638"/>
            <a:ext cx="5588000" cy="3144837"/>
          </a:xfrm>
          <a:prstGeom prst="rect">
            <a:avLst/>
          </a:prstGeom>
          <a:noFill/>
          <a:ln w="12700">
            <a:solidFill>
              <a:prstClr val="black"/>
            </a:solidFill>
          </a:ln>
        </p:spPr>
        <p:txBody>
          <a:bodyPr vert="horz" lIns="89940" tIns="44970" rIns="89940" bIns="44970" rtlCol="0" anchor="ctr"/>
          <a:lstStyle/>
          <a:p>
            <a:endParaRPr lang="en-US"/>
          </a:p>
        </p:txBody>
      </p:sp>
      <p:sp>
        <p:nvSpPr>
          <p:cNvPr id="5" name="Notes Placeholder 4"/>
          <p:cNvSpPr>
            <a:spLocks noGrp="1"/>
          </p:cNvSpPr>
          <p:nvPr>
            <p:ph type="body" sz="quarter" idx="3"/>
          </p:nvPr>
        </p:nvSpPr>
        <p:spPr>
          <a:xfrm>
            <a:off x="686108" y="4481646"/>
            <a:ext cx="5485785" cy="3668380"/>
          </a:xfrm>
          <a:prstGeom prst="rect">
            <a:avLst/>
          </a:prstGeom>
        </p:spPr>
        <p:txBody>
          <a:bodyPr vert="horz" lIns="89940" tIns="44970" rIns="89940" bIns="4497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6433"/>
            <a:ext cx="2972108" cy="467430"/>
          </a:xfrm>
          <a:prstGeom prst="rect">
            <a:avLst/>
          </a:prstGeom>
        </p:spPr>
        <p:txBody>
          <a:bodyPr vert="horz" lIns="89940" tIns="44970" rIns="89940" bIns="44970" rtlCol="0" anchor="b"/>
          <a:lstStyle>
            <a:lvl1pPr algn="l">
              <a:defRPr sz="1200"/>
            </a:lvl1pPr>
          </a:lstStyle>
          <a:p>
            <a:endParaRPr lang="en-US"/>
          </a:p>
        </p:txBody>
      </p:sp>
      <p:sp>
        <p:nvSpPr>
          <p:cNvPr id="7" name="Slide Number Placeholder 6"/>
          <p:cNvSpPr>
            <a:spLocks noGrp="1"/>
          </p:cNvSpPr>
          <p:nvPr>
            <p:ph type="sldNum" sz="quarter" idx="5"/>
          </p:nvPr>
        </p:nvSpPr>
        <p:spPr>
          <a:xfrm>
            <a:off x="3884354" y="8846433"/>
            <a:ext cx="2972108" cy="467430"/>
          </a:xfrm>
          <a:prstGeom prst="rect">
            <a:avLst/>
          </a:prstGeom>
        </p:spPr>
        <p:txBody>
          <a:bodyPr vert="horz" lIns="89940" tIns="44970" rIns="89940" bIns="44970" rtlCol="0" anchor="b"/>
          <a:lstStyle>
            <a:lvl1pPr algn="r">
              <a:defRPr sz="1200"/>
            </a:lvl1pPr>
          </a:lstStyle>
          <a:p>
            <a:fld id="{852CF37D-85A7-4F95-BB8C-F732F052D516}" type="slidenum">
              <a:rPr lang="en-US" smtClean="0"/>
              <a:pPr/>
              <a:t>‹#›</a:t>
            </a:fld>
            <a:endParaRPr lang="en-US"/>
          </a:p>
        </p:txBody>
      </p:sp>
    </p:spTree>
    <p:extLst>
      <p:ext uri="{BB962C8B-B14F-4D97-AF65-F5344CB8AC3E}">
        <p14:creationId xmlns:p14="http://schemas.microsoft.com/office/powerpoint/2010/main" val="5120158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slide" Target="../slides/slide9.xml"/><Relationship Id="rId2" Type="http://schemas.openxmlformats.org/officeDocument/2006/relationships/notesMaster" Target="../notesMasters/notesMaster1.xml"/><Relationship Id="rId1" Type="http://schemas.openxmlformats.org/officeDocument/2006/relationships/tags" Target="../tags/tag1.xml"/></Relationships>
</file>

<file path=ppt/notesSlides/_rels/notesSlide3.xml.rels><?xml version="1.0" encoding="UTF-8" standalone="yes"?>
<Relationships xmlns="http://schemas.openxmlformats.org/package/2006/relationships"><Relationship Id="rId3" Type="http://schemas.openxmlformats.org/officeDocument/2006/relationships/slide" Target="../slides/slide10.xml"/><Relationship Id="rId2" Type="http://schemas.openxmlformats.org/officeDocument/2006/relationships/notesMaster" Target="../notesMasters/notesMaster1.xml"/><Relationship Id="rId1" Type="http://schemas.openxmlformats.org/officeDocument/2006/relationships/tags" Target="../tags/tag2.xml"/></Relationships>
</file>

<file path=ppt/notesSlides/_rels/notesSlide4.xml.rels><?xml version="1.0" encoding="UTF-8" standalone="yes"?>
<Relationships xmlns="http://schemas.openxmlformats.org/package/2006/relationships"><Relationship Id="rId3" Type="http://schemas.openxmlformats.org/officeDocument/2006/relationships/slide" Target="../slides/slide12.xml"/><Relationship Id="rId2" Type="http://schemas.openxmlformats.org/officeDocument/2006/relationships/notesMaster" Target="../notesMasters/notesMaster1.xml"/><Relationship Id="rId1" Type="http://schemas.openxmlformats.org/officeDocument/2006/relationships/tags" Target="../tags/tag3.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5B9EA5F-95D0-448B-ADA8-0692FF28DD6B}" type="slidenum">
              <a:rPr lang="en-US" smtClean="0"/>
              <a:pPr/>
              <a:t>8</a:t>
            </a:fld>
            <a:endParaRPr lang="en-US"/>
          </a:p>
        </p:txBody>
      </p:sp>
    </p:spTree>
    <p:extLst>
      <p:ext uri="{BB962C8B-B14F-4D97-AF65-F5344CB8AC3E}">
        <p14:creationId xmlns:p14="http://schemas.microsoft.com/office/powerpoint/2010/main" val="17866554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A5B9EA5F-95D0-448B-ADA8-0692FF28DD6B}" type="slidenum">
              <a:rPr lang="en-US" smtClean="0">
                <a:solidFill>
                  <a:prstClr val="black"/>
                </a:solidFill>
              </a:rPr>
              <a:pPr/>
              <a:t>9</a:t>
            </a:fld>
            <a:endParaRPr lang="en-US">
              <a:solidFill>
                <a:prstClr val="black"/>
              </a:solidFill>
            </a:endParaRPr>
          </a:p>
        </p:txBody>
      </p:sp>
    </p:spTree>
    <p:extLst>
      <p:ext uri="{BB962C8B-B14F-4D97-AF65-F5344CB8AC3E}">
        <p14:creationId xmlns:p14="http://schemas.microsoft.com/office/powerpoint/2010/main" val="4697512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43CBE755-D3F5-4CBE-9E85-38DCE19B4D7C}" type="slidenum">
              <a:rPr lang="en-US" smtClean="0"/>
              <a:t>10</a:t>
            </a:fld>
            <a:endParaRPr lang="en-US"/>
          </a:p>
        </p:txBody>
      </p:sp>
    </p:spTree>
    <p:extLst>
      <p:ext uri="{BB962C8B-B14F-4D97-AF65-F5344CB8AC3E}">
        <p14:creationId xmlns:p14="http://schemas.microsoft.com/office/powerpoint/2010/main" val="378559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43CBE755-D3F5-4CBE-9E85-38DCE19B4D7C}" type="slidenum">
              <a:rPr lang="en-US" smtClean="0"/>
              <a:t>12</a:t>
            </a:fld>
            <a:endParaRPr lang="en-US"/>
          </a:p>
        </p:txBody>
      </p:sp>
    </p:spTree>
    <p:extLst>
      <p:ext uri="{BB962C8B-B14F-4D97-AF65-F5344CB8AC3E}">
        <p14:creationId xmlns:p14="http://schemas.microsoft.com/office/powerpoint/2010/main" val="10115200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endParaRPr lang="en-US" dirty="0"/>
          </a:p>
        </p:txBody>
      </p:sp>
    </p:spTree>
    <p:extLst>
      <p:ext uri="{BB962C8B-B14F-4D97-AF65-F5344CB8AC3E}">
        <p14:creationId xmlns:p14="http://schemas.microsoft.com/office/powerpoint/2010/main" val="20483024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dirty="0"/>
          </a:p>
        </p:txBody>
      </p:sp>
    </p:spTree>
    <p:extLst>
      <p:ext uri="{BB962C8B-B14F-4D97-AF65-F5344CB8AC3E}">
        <p14:creationId xmlns:p14="http://schemas.microsoft.com/office/powerpoint/2010/main" val="41941880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CEFDD31-DF46-4E77-9CF0-4AE117C7E21B}" type="datetimeFigureOut">
              <a:rPr lang="en-US" smtClean="0"/>
              <a:pPr/>
              <a:t>10/18/2017</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2FAD24F8-0069-491D-AA01-0AD6ED0B5EAC}" type="slidenum">
              <a:rPr lang="en-US" smtClean="0"/>
              <a:pPr/>
              <a:t>‹#›</a:t>
            </a:fld>
            <a:endParaRPr lang="en-US"/>
          </a:p>
        </p:txBody>
      </p:sp>
    </p:spTree>
    <p:extLst>
      <p:ext uri="{BB962C8B-B14F-4D97-AF65-F5344CB8AC3E}">
        <p14:creationId xmlns:p14="http://schemas.microsoft.com/office/powerpoint/2010/main" val="25309466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_MAIN Title and Content with Bar">
    <p:spTree>
      <p:nvGrpSpPr>
        <p:cNvPr id="1" name=""/>
        <p:cNvGrpSpPr/>
        <p:nvPr/>
      </p:nvGrpSpPr>
      <p:grpSpPr>
        <a:xfrm>
          <a:off x="0" y="0"/>
          <a:ext cx="0" cy="0"/>
          <a:chOff x="0" y="0"/>
          <a:chExt cx="0" cy="0"/>
        </a:xfrm>
      </p:grpSpPr>
      <p:sp>
        <p:nvSpPr>
          <p:cNvPr id="2" name="Title 1"/>
          <p:cNvSpPr>
            <a:spLocks noGrp="1"/>
          </p:cNvSpPr>
          <p:nvPr>
            <p:ph type="title"/>
          </p:nvPr>
        </p:nvSpPr>
        <p:spPr>
          <a:xfrm>
            <a:off x="609601" y="152400"/>
            <a:ext cx="10972800" cy="1143000"/>
          </a:xfrm>
        </p:spPr>
        <p:txBody>
          <a:bodyPr/>
          <a:lstStyle>
            <a:lvl1pPr>
              <a:defRPr>
                <a:solidFill>
                  <a:schemeClr val="tx1">
                    <a:lumMod val="75000"/>
                    <a:lumOff val="25000"/>
                  </a:schemeClr>
                </a:solidFill>
              </a:defRPr>
            </a:lvl1pPr>
          </a:lstStyle>
          <a:p>
            <a:r>
              <a:rPr lang="en-US" dirty="0"/>
              <a:t>Click to edit Master title style</a:t>
            </a:r>
          </a:p>
        </p:txBody>
      </p:sp>
      <p:sp>
        <p:nvSpPr>
          <p:cNvPr id="5" name="Content Placeholder 2"/>
          <p:cNvSpPr>
            <a:spLocks noGrp="1"/>
          </p:cNvSpPr>
          <p:nvPr>
            <p:ph sz="half" idx="1"/>
          </p:nvPr>
        </p:nvSpPr>
        <p:spPr>
          <a:xfrm>
            <a:off x="1066800" y="1752600"/>
            <a:ext cx="51816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3"/>
          <p:cNvSpPr>
            <a:spLocks noGrp="1"/>
          </p:cNvSpPr>
          <p:nvPr>
            <p:ph sz="half" idx="2"/>
          </p:nvPr>
        </p:nvSpPr>
        <p:spPr>
          <a:xfrm>
            <a:off x="6400800" y="1752600"/>
            <a:ext cx="51816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7" name="Straight Connector 6">
            <a:extLst>
              <a:ext uri="{FF2B5EF4-FFF2-40B4-BE49-F238E27FC236}">
                <a16:creationId xmlns:a16="http://schemas.microsoft.com/office/drawing/2014/main" id="{894BF24C-2C1B-4305-8662-78F482FCF2DB}"/>
              </a:ext>
            </a:extLst>
          </p:cNvPr>
          <p:cNvCxnSpPr/>
          <p:nvPr userDrawn="1"/>
        </p:nvCxnSpPr>
        <p:spPr>
          <a:xfrm>
            <a:off x="226197" y="1321724"/>
            <a:ext cx="11750040" cy="0"/>
          </a:xfrm>
          <a:prstGeom prst="line">
            <a:avLst/>
          </a:prstGeom>
          <a:ln w="38100">
            <a:solidFill>
              <a:srgbClr val="F7931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72770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CEFDD31-DF46-4E77-9CF0-4AE117C7E21B}" type="datetimeFigureOut">
              <a:rPr lang="en-US" smtClean="0"/>
              <a:pPr/>
              <a:t>10/18/2017</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2FAD24F8-0069-491D-AA01-0AD6ED0B5EAC}" type="slidenum">
              <a:rPr lang="en-US" smtClean="0"/>
              <a:pPr/>
              <a:t>‹#›</a:t>
            </a:fld>
            <a:endParaRPr lang="en-US"/>
          </a:p>
        </p:txBody>
      </p:sp>
    </p:spTree>
    <p:extLst>
      <p:ext uri="{BB962C8B-B14F-4D97-AF65-F5344CB8AC3E}">
        <p14:creationId xmlns:p14="http://schemas.microsoft.com/office/powerpoint/2010/main" val="19030936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CEFDD31-DF46-4E77-9CF0-4AE117C7E21B}" type="datetimeFigureOut">
              <a:rPr lang="en-US" smtClean="0"/>
              <a:pPr/>
              <a:t>10/18/2017</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2FAD24F8-0069-491D-AA01-0AD6ED0B5EAC}" type="slidenum">
              <a:rPr lang="en-US" smtClean="0"/>
              <a:pPr/>
              <a:t>‹#›</a:t>
            </a:fld>
            <a:endParaRPr lang="en-US"/>
          </a:p>
        </p:txBody>
      </p:sp>
    </p:spTree>
    <p:extLst>
      <p:ext uri="{BB962C8B-B14F-4D97-AF65-F5344CB8AC3E}">
        <p14:creationId xmlns:p14="http://schemas.microsoft.com/office/powerpoint/2010/main" val="17139013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2FAD24F8-0069-491D-AA01-0AD6ED0B5EAC}" type="slidenum">
              <a:rPr lang="en-US" smtClean="0"/>
              <a:pPr/>
              <a:t>‹#›</a:t>
            </a:fld>
            <a:endParaRPr lang="en-US"/>
          </a:p>
        </p:txBody>
      </p:sp>
    </p:spTree>
    <p:extLst>
      <p:ext uri="{BB962C8B-B14F-4D97-AF65-F5344CB8AC3E}">
        <p14:creationId xmlns:p14="http://schemas.microsoft.com/office/powerpoint/2010/main" val="15535601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8CEFDD31-DF46-4E77-9CF0-4AE117C7E21B}" type="datetimeFigureOut">
              <a:rPr lang="en-US" smtClean="0"/>
              <a:pPr/>
              <a:t>10/18/2017</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p:txBody>
          <a:bodyPr/>
          <a:lstStyle/>
          <a:p>
            <a:fld id="{2FAD24F8-0069-491D-AA01-0AD6ED0B5EAC}" type="slidenum">
              <a:rPr lang="en-US" smtClean="0"/>
              <a:pPr/>
              <a:t>‹#›</a:t>
            </a:fld>
            <a:endParaRPr lang="en-US"/>
          </a:p>
        </p:txBody>
      </p:sp>
    </p:spTree>
    <p:extLst>
      <p:ext uri="{BB962C8B-B14F-4D97-AF65-F5344CB8AC3E}">
        <p14:creationId xmlns:p14="http://schemas.microsoft.com/office/powerpoint/2010/main" val="29556118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8CEFDD31-DF46-4E77-9CF0-4AE117C7E21B}" type="datetimeFigureOut">
              <a:rPr lang="en-US" smtClean="0"/>
              <a:pPr/>
              <a:t>10/18/2017</a:t>
            </a:fld>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p:txBody>
          <a:bodyPr/>
          <a:lstStyle/>
          <a:p>
            <a:fld id="{2FAD24F8-0069-491D-AA01-0AD6ED0B5EAC}" type="slidenum">
              <a:rPr lang="en-US" smtClean="0"/>
              <a:pPr/>
              <a:t>‹#›</a:t>
            </a:fld>
            <a:endParaRPr lang="en-US"/>
          </a:p>
        </p:txBody>
      </p:sp>
    </p:spTree>
    <p:extLst>
      <p:ext uri="{BB962C8B-B14F-4D97-AF65-F5344CB8AC3E}">
        <p14:creationId xmlns:p14="http://schemas.microsoft.com/office/powerpoint/2010/main" val="21817672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372992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Health, Titled">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stretch>
            <a:fillRect/>
          </a:stretch>
        </p:blipFill>
        <p:spPr>
          <a:xfrm>
            <a:off x="11057467" y="330201"/>
            <a:ext cx="858247" cy="639233"/>
          </a:xfrm>
          <a:prstGeom prst="rect">
            <a:avLst/>
          </a:prstGeom>
        </p:spPr>
      </p:pic>
      <p:sp>
        <p:nvSpPr>
          <p:cNvPr id="4" name="Picture Placeholder 3"/>
          <p:cNvSpPr>
            <a:spLocks noGrp="1"/>
          </p:cNvSpPr>
          <p:nvPr>
            <p:ph type="pic" sz="quarter" idx="11" hasCustomPrompt="1"/>
          </p:nvPr>
        </p:nvSpPr>
        <p:spPr>
          <a:xfrm>
            <a:off x="643467" y="1301472"/>
            <a:ext cx="11228917" cy="5230392"/>
          </a:xfrm>
        </p:spPr>
        <p:txBody>
          <a:bodyPr lIns="182880" tIns="182880" rIns="182880" bIns="182880"/>
          <a:lstStyle>
            <a:lvl1pPr>
              <a:defRPr/>
            </a:lvl1pPr>
          </a:lstStyle>
          <a:p>
            <a:pPr lvl="1"/>
            <a:r>
              <a:rPr lang="en-US" dirty="0"/>
              <a:t>Click to add picture …</a:t>
            </a:r>
          </a:p>
        </p:txBody>
      </p:sp>
      <p:sp>
        <p:nvSpPr>
          <p:cNvPr id="10" name="Title Placeholder 6"/>
          <p:cNvSpPr>
            <a:spLocks noGrp="1"/>
          </p:cNvSpPr>
          <p:nvPr>
            <p:ph type="title"/>
          </p:nvPr>
        </p:nvSpPr>
        <p:spPr>
          <a:xfrm>
            <a:off x="649817" y="322159"/>
            <a:ext cx="10241279" cy="726868"/>
          </a:xfrm>
          <a:prstGeom prst="rect">
            <a:avLst/>
          </a:prstGeom>
        </p:spPr>
        <p:txBody>
          <a:bodyPr vert="horz" lIns="0" tIns="0" rIns="0" bIns="0" rtlCol="0" anchor="b">
            <a:normAutofit/>
          </a:bodyPr>
          <a:lstStyle/>
          <a:p>
            <a:r>
              <a:rPr lang="en-US"/>
              <a:t>Click to edit Master title style</a:t>
            </a:r>
            <a:endParaRPr lang="en-US" dirty="0"/>
          </a:p>
        </p:txBody>
      </p:sp>
      <p:sp>
        <p:nvSpPr>
          <p:cNvPr id="6" name="Rectangle 5"/>
          <p:cNvSpPr/>
          <p:nvPr userDrawn="1"/>
        </p:nvSpPr>
        <p:spPr>
          <a:xfrm>
            <a:off x="329362" y="330200"/>
            <a:ext cx="77039" cy="620572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3339658524"/>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Health, Box 4">
    <p:spTree>
      <p:nvGrpSpPr>
        <p:cNvPr id="1" name=""/>
        <p:cNvGrpSpPr/>
        <p:nvPr/>
      </p:nvGrpSpPr>
      <p:grpSpPr>
        <a:xfrm>
          <a:off x="0" y="0"/>
          <a:ext cx="0" cy="0"/>
          <a:chOff x="0" y="0"/>
          <a:chExt cx="0" cy="0"/>
        </a:xfrm>
      </p:grpSpPr>
      <p:sp>
        <p:nvSpPr>
          <p:cNvPr id="12" name="Title Placeholder 6"/>
          <p:cNvSpPr>
            <a:spLocks noGrp="1"/>
          </p:cNvSpPr>
          <p:nvPr>
            <p:ph type="title"/>
          </p:nvPr>
        </p:nvSpPr>
        <p:spPr>
          <a:xfrm>
            <a:off x="649817" y="322159"/>
            <a:ext cx="10241279" cy="726868"/>
          </a:xfrm>
          <a:prstGeom prst="rect">
            <a:avLst/>
          </a:prstGeom>
        </p:spPr>
        <p:txBody>
          <a:bodyPr vert="horz" lIns="0" tIns="0" rIns="0" bIns="0" rtlCol="0" anchor="b">
            <a:normAutofit/>
          </a:bodyPr>
          <a:lstStyle/>
          <a:p>
            <a:r>
              <a:rPr lang="en-US"/>
              <a:t>Click to edit Master title style</a:t>
            </a:r>
            <a:endParaRPr lang="en-US" dirty="0"/>
          </a:p>
        </p:txBody>
      </p:sp>
      <p:sp>
        <p:nvSpPr>
          <p:cNvPr id="8" name="Rectangle 7"/>
          <p:cNvSpPr/>
          <p:nvPr userDrawn="1"/>
        </p:nvSpPr>
        <p:spPr>
          <a:xfrm>
            <a:off x="329362" y="330200"/>
            <a:ext cx="77039" cy="620572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sp>
        <p:nvSpPr>
          <p:cNvPr id="13" name="Text Placeholder 7"/>
          <p:cNvSpPr>
            <a:spLocks noGrp="1"/>
          </p:cNvSpPr>
          <p:nvPr>
            <p:ph type="body" sz="quarter" idx="17" hasCustomPrompt="1"/>
          </p:nvPr>
        </p:nvSpPr>
        <p:spPr>
          <a:xfrm>
            <a:off x="660400" y="2046977"/>
            <a:ext cx="2438400" cy="3579124"/>
          </a:xfrm>
          <a:ln w="38100" cmpd="sng">
            <a:solidFill>
              <a:schemeClr val="bg2"/>
            </a:solidFill>
          </a:ln>
        </p:spPr>
        <p:txBody>
          <a:bodyPr lIns="137160" tIns="137160" rIns="137160" bIns="137160" anchor="t" anchorCtr="0">
            <a:noAutofit/>
          </a:bodyPr>
          <a:lstStyle>
            <a:lvl1pPr marL="0" indent="0">
              <a:buFont typeface="Arial"/>
              <a:buNone/>
              <a:defRPr sz="1867" b="0" i="0" cap="none">
                <a:latin typeface="Roboto Light"/>
                <a:cs typeface="Roboto Light"/>
              </a:defRPr>
            </a:lvl1pPr>
            <a:lvl2pPr marL="182875" indent="-182875">
              <a:buFont typeface="Arial"/>
              <a:buChar char="•"/>
              <a:defRPr sz="1600"/>
            </a:lvl2pPr>
            <a:lvl3pPr marL="487668" indent="-243834">
              <a:spcBef>
                <a:spcPts val="533"/>
              </a:spcBef>
              <a:defRPr sz="1600"/>
            </a:lvl3pPr>
            <a:lvl4pPr marL="731502" indent="-243834">
              <a:spcBef>
                <a:spcPts val="533"/>
              </a:spcBef>
              <a:defRPr sz="1600"/>
            </a:lvl4pPr>
            <a:lvl5pPr marL="975336" indent="-243834">
              <a:spcBef>
                <a:spcPts val="533"/>
              </a:spcBef>
              <a:defRPr sz="1600"/>
            </a:lvl5pPr>
          </a:lstStyle>
          <a:p>
            <a:pPr lvl="0"/>
            <a:r>
              <a:rPr lang="en-US" dirty="0"/>
              <a:t>Add text …</a:t>
            </a:r>
          </a:p>
        </p:txBody>
      </p:sp>
      <p:sp>
        <p:nvSpPr>
          <p:cNvPr id="15" name="Text Placeholder 7"/>
          <p:cNvSpPr>
            <a:spLocks noGrp="1"/>
          </p:cNvSpPr>
          <p:nvPr>
            <p:ph type="body" sz="quarter" idx="18" hasCustomPrompt="1"/>
          </p:nvPr>
        </p:nvSpPr>
        <p:spPr>
          <a:xfrm>
            <a:off x="3586172" y="2046977"/>
            <a:ext cx="2438400" cy="3579124"/>
          </a:xfrm>
          <a:ln w="38100" cmpd="sng">
            <a:solidFill>
              <a:schemeClr val="bg2"/>
            </a:solidFill>
          </a:ln>
        </p:spPr>
        <p:txBody>
          <a:bodyPr lIns="137160" tIns="137160" rIns="137160" bIns="137160" anchor="t" anchorCtr="0">
            <a:noAutofit/>
          </a:bodyPr>
          <a:lstStyle>
            <a:lvl1pPr marL="0" indent="0">
              <a:buFont typeface="Arial"/>
              <a:buNone/>
              <a:defRPr sz="1867" b="0" i="0" cap="none" baseline="0">
                <a:latin typeface="Roboto Light"/>
                <a:cs typeface="Roboto Light"/>
              </a:defRPr>
            </a:lvl1pPr>
            <a:lvl2pPr marL="182875" indent="-182875">
              <a:buFont typeface="Arial"/>
              <a:buChar char="•"/>
              <a:defRPr sz="1600"/>
            </a:lvl2pPr>
            <a:lvl3pPr marL="487668" indent="-243834">
              <a:spcBef>
                <a:spcPts val="533"/>
              </a:spcBef>
              <a:defRPr sz="1600"/>
            </a:lvl3pPr>
            <a:lvl4pPr marL="731502" indent="-243834">
              <a:spcBef>
                <a:spcPts val="533"/>
              </a:spcBef>
              <a:defRPr sz="1600"/>
            </a:lvl4pPr>
            <a:lvl5pPr marL="975336" indent="-243834">
              <a:spcBef>
                <a:spcPts val="533"/>
              </a:spcBef>
              <a:defRPr sz="1600"/>
            </a:lvl5pPr>
          </a:lstStyle>
          <a:p>
            <a:pPr lvl="0"/>
            <a:r>
              <a:rPr lang="en-US" dirty="0"/>
              <a:t>Add text …</a:t>
            </a:r>
          </a:p>
        </p:txBody>
      </p:sp>
      <p:sp>
        <p:nvSpPr>
          <p:cNvPr id="16" name="Text Placeholder 7"/>
          <p:cNvSpPr>
            <a:spLocks noGrp="1"/>
          </p:cNvSpPr>
          <p:nvPr>
            <p:ph type="body" sz="quarter" idx="19" hasCustomPrompt="1"/>
          </p:nvPr>
        </p:nvSpPr>
        <p:spPr>
          <a:xfrm>
            <a:off x="6511944" y="2046977"/>
            <a:ext cx="2438400" cy="3579124"/>
          </a:xfrm>
          <a:ln w="38100" cmpd="sng">
            <a:solidFill>
              <a:schemeClr val="bg2"/>
            </a:solidFill>
          </a:ln>
        </p:spPr>
        <p:txBody>
          <a:bodyPr lIns="137160" tIns="137160" rIns="137160" bIns="137160" anchor="t" anchorCtr="0">
            <a:noAutofit/>
          </a:bodyPr>
          <a:lstStyle>
            <a:lvl1pPr marL="0" indent="0">
              <a:buFont typeface="Arial"/>
              <a:buNone/>
              <a:defRPr sz="1867" b="0" i="0" cap="none">
                <a:latin typeface="Roboto Light"/>
                <a:cs typeface="Roboto Light"/>
              </a:defRPr>
            </a:lvl1pPr>
            <a:lvl2pPr marL="182875" indent="-182875">
              <a:buFont typeface="Arial"/>
              <a:buChar char="•"/>
              <a:defRPr sz="1600"/>
            </a:lvl2pPr>
            <a:lvl3pPr marL="487668" indent="-243834">
              <a:spcBef>
                <a:spcPts val="533"/>
              </a:spcBef>
              <a:defRPr sz="1600"/>
            </a:lvl3pPr>
            <a:lvl4pPr marL="731502" indent="-243834">
              <a:spcBef>
                <a:spcPts val="533"/>
              </a:spcBef>
              <a:defRPr sz="1600"/>
            </a:lvl4pPr>
            <a:lvl5pPr marL="975336" indent="-243834">
              <a:spcBef>
                <a:spcPts val="533"/>
              </a:spcBef>
              <a:defRPr sz="1600"/>
            </a:lvl5pPr>
          </a:lstStyle>
          <a:p>
            <a:pPr lvl="0"/>
            <a:r>
              <a:rPr lang="en-US" dirty="0"/>
              <a:t>Add text …</a:t>
            </a:r>
          </a:p>
        </p:txBody>
      </p:sp>
      <p:sp>
        <p:nvSpPr>
          <p:cNvPr id="17" name="Text Placeholder 7"/>
          <p:cNvSpPr>
            <a:spLocks noGrp="1"/>
          </p:cNvSpPr>
          <p:nvPr>
            <p:ph type="body" sz="quarter" idx="20" hasCustomPrompt="1"/>
          </p:nvPr>
        </p:nvSpPr>
        <p:spPr>
          <a:xfrm>
            <a:off x="9437716" y="2046977"/>
            <a:ext cx="2438400" cy="3579124"/>
          </a:xfrm>
          <a:ln w="38100" cmpd="sng">
            <a:solidFill>
              <a:schemeClr val="bg2"/>
            </a:solidFill>
          </a:ln>
        </p:spPr>
        <p:txBody>
          <a:bodyPr lIns="137160" tIns="137160" rIns="137160" bIns="137160" anchor="t" anchorCtr="0">
            <a:noAutofit/>
          </a:bodyPr>
          <a:lstStyle>
            <a:lvl1pPr marL="0" indent="0">
              <a:buFont typeface="Arial"/>
              <a:buNone/>
              <a:defRPr sz="1867" b="0" i="0" cap="none">
                <a:latin typeface="Roboto Light"/>
                <a:cs typeface="Roboto Light"/>
              </a:defRPr>
            </a:lvl1pPr>
            <a:lvl2pPr marL="182875" indent="-182875">
              <a:buFont typeface="Arial"/>
              <a:buChar char="•"/>
              <a:defRPr sz="1600"/>
            </a:lvl2pPr>
            <a:lvl3pPr marL="487668" indent="-243834">
              <a:spcBef>
                <a:spcPts val="533"/>
              </a:spcBef>
              <a:defRPr sz="1600"/>
            </a:lvl3pPr>
            <a:lvl4pPr marL="731502" indent="-243834">
              <a:spcBef>
                <a:spcPts val="533"/>
              </a:spcBef>
              <a:defRPr sz="1600"/>
            </a:lvl4pPr>
            <a:lvl5pPr marL="975336" indent="-243834">
              <a:spcBef>
                <a:spcPts val="533"/>
              </a:spcBef>
              <a:defRPr sz="1600"/>
            </a:lvl5pPr>
          </a:lstStyle>
          <a:p>
            <a:pPr lvl="0"/>
            <a:r>
              <a:rPr lang="en-US" dirty="0"/>
              <a:t>Add text …</a:t>
            </a:r>
          </a:p>
        </p:txBody>
      </p:sp>
    </p:spTree>
    <p:extLst>
      <p:ext uri="{BB962C8B-B14F-4D97-AF65-F5344CB8AC3E}">
        <p14:creationId xmlns:p14="http://schemas.microsoft.com/office/powerpoint/2010/main" val="1513082234"/>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userDrawn="1"/>
        </p:nvSpPr>
        <p:spPr>
          <a:xfrm>
            <a:off x="0" y="0"/>
            <a:ext cx="12192000" cy="1130300"/>
          </a:xfrm>
          <a:prstGeom prst="rect">
            <a:avLst/>
          </a:prstGeom>
          <a:solidFill>
            <a:srgbClr val="1C668D"/>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userDrawn="1"/>
        </p:nvSpPr>
        <p:spPr>
          <a:xfrm>
            <a:off x="0" y="1112484"/>
            <a:ext cx="12192000" cy="129790"/>
          </a:xfrm>
          <a:prstGeom prst="rect">
            <a:avLst/>
          </a:prstGeom>
          <a:solidFill>
            <a:schemeClr val="accent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52425"/>
            <a:ext cx="10515600" cy="803275"/>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241300" y="6356350"/>
            <a:ext cx="381000" cy="365125"/>
          </a:xfrm>
          <a:prstGeom prst="rect">
            <a:avLst/>
          </a:prstGeom>
        </p:spPr>
        <p:txBody>
          <a:bodyPr vert="horz" lIns="91440" tIns="45720" rIns="91440" bIns="45720" rtlCol="0" anchor="ctr"/>
          <a:lstStyle>
            <a:lvl1pPr algn="l">
              <a:defRPr sz="900" b="1">
                <a:solidFill>
                  <a:srgbClr val="1C668D"/>
                </a:solidFill>
                <a:latin typeface="Arial"/>
                <a:cs typeface="Arial"/>
              </a:defRPr>
            </a:lvl1pPr>
          </a:lstStyle>
          <a:p>
            <a:fld id="{2FAD24F8-0069-491D-AA01-0AD6ED0B5EAC}" type="slidenum">
              <a:rPr lang="en-US" smtClean="0"/>
              <a:pPr/>
              <a:t>‹#›</a:t>
            </a:fld>
            <a:endParaRPr lang="en-US"/>
          </a:p>
        </p:txBody>
      </p:sp>
    </p:spTree>
    <p:extLst>
      <p:ext uri="{BB962C8B-B14F-4D97-AF65-F5344CB8AC3E}">
        <p14:creationId xmlns:p14="http://schemas.microsoft.com/office/powerpoint/2010/main" val="10389791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4" r:id="rId5"/>
    <p:sldLayoutId id="2147483655" r:id="rId6"/>
    <p:sldLayoutId id="2147483660" r:id="rId7"/>
    <p:sldLayoutId id="2147483661" r:id="rId8"/>
    <p:sldLayoutId id="2147483662" r:id="rId9"/>
    <p:sldLayoutId id="2147483663" r:id="rId10"/>
  </p:sldLayoutIdLst>
  <p:txStyles>
    <p:titleStyle>
      <a:lvl1pPr algn="l" defTabSz="914400" rtl="0" eaLnBrk="1" latinLnBrk="0" hangingPunct="1">
        <a:lnSpc>
          <a:spcPct val="90000"/>
        </a:lnSpc>
        <a:spcBef>
          <a:spcPct val="0"/>
        </a:spcBef>
        <a:buNone/>
        <a:defRPr sz="4400" kern="1200">
          <a:solidFill>
            <a:schemeClr val="bg1"/>
          </a:solidFill>
          <a:latin typeface="Arial"/>
          <a:ea typeface="+mj-ea"/>
          <a:cs typeface="Arial"/>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Arial"/>
          <a:ea typeface="+mn-ea"/>
          <a:cs typeface="Arial"/>
        </a:defRPr>
      </a:lvl1pPr>
      <a:lvl2pPr marL="685800" indent="-228600" algn="l" defTabSz="914400" rtl="0" eaLnBrk="1" latinLnBrk="0" hangingPunct="1">
        <a:lnSpc>
          <a:spcPct val="100000"/>
        </a:lnSpc>
        <a:spcBef>
          <a:spcPts val="500"/>
        </a:spcBef>
        <a:buFont typeface="Lucida Grande"/>
        <a:buChar char="–"/>
        <a:defRPr sz="2400" kern="1200">
          <a:solidFill>
            <a:schemeClr val="tx1"/>
          </a:solidFill>
          <a:latin typeface="Arial"/>
          <a:ea typeface="+mn-ea"/>
          <a:cs typeface="Arial"/>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Arial"/>
          <a:ea typeface="+mn-ea"/>
          <a:cs typeface="Arial"/>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Arial"/>
          <a:ea typeface="+mn-ea"/>
          <a:cs typeface="Arial"/>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Arial"/>
          <a:ea typeface="+mn-ea"/>
          <a:cs typeface="Arial"/>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s://www.congress.gov/bill/114th-congress/house-bill/2/text" TargetMode="Externa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10.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g"/><Relationship Id="rId1" Type="http://schemas.openxmlformats.org/officeDocument/2006/relationships/slideLayout" Target="../slideLayouts/slideLayout2.xml"/><Relationship Id="rId4" Type="http://schemas.openxmlformats.org/officeDocument/2006/relationships/image" Target="../media/image20.jpg"/></Relationships>
</file>

<file path=ppt/slides/_rels/slide15.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png"/><Relationship Id="rId1" Type="http://schemas.openxmlformats.org/officeDocument/2006/relationships/slideLayout" Target="../slideLayouts/slideLayout3.xml"/><Relationship Id="rId5" Type="http://schemas.openxmlformats.org/officeDocument/2006/relationships/image" Target="../media/image29.jpeg"/><Relationship Id="rId4" Type="http://schemas.openxmlformats.org/officeDocument/2006/relationships/image" Target="../media/image28.jpe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 Id="rId5" Type="http://schemas.openxmlformats.org/officeDocument/2006/relationships/image" Target="../media/image35.png"/><Relationship Id="rId4" Type="http://schemas.openxmlformats.org/officeDocument/2006/relationships/image" Target="../media/image34.png"/></Relationships>
</file>

<file path=ppt/slides/_rels/slide3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 Id="rId4" Type="http://schemas.openxmlformats.org/officeDocument/2006/relationships/image" Target="../media/image38.jpeg"/></Relationships>
</file>

<file path=ppt/slides/_rels/slide33.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mailto:arosenberg@thornrun.com" TargetMode="External"/><Relationship Id="rId2" Type="http://schemas.openxmlformats.org/officeDocument/2006/relationships/hyperlink" Target="http://www.cmecoalition.org/" TargetMode="External"/><Relationship Id="rId1" Type="http://schemas.openxmlformats.org/officeDocument/2006/relationships/slideLayout" Target="../slideLayouts/slideLayout4.xml"/><Relationship Id="rId5" Type="http://schemas.openxmlformats.org/officeDocument/2006/relationships/image" Target="../media/image3.jpeg"/><Relationship Id="rId4" Type="http://schemas.openxmlformats.org/officeDocument/2006/relationships/hyperlink" Target="mailto:tsullivan@rockpointe.com"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 name="Rectangle 11"/>
          <p:cNvSpPr/>
          <p:nvPr/>
        </p:nvSpPr>
        <p:spPr>
          <a:xfrm>
            <a:off x="0" y="0"/>
            <a:ext cx="12192000" cy="4648200"/>
          </a:xfrm>
          <a:prstGeom prst="rect">
            <a:avLst/>
          </a:prstGeom>
          <a:solidFill>
            <a:schemeClr val="accent5">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0" y="1790700"/>
            <a:ext cx="12192000" cy="5067300"/>
          </a:xfrm>
          <a:prstGeom prst="rect">
            <a:avLst/>
          </a:prstGeom>
          <a:solidFill>
            <a:srgbClr val="1C668D"/>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0" y="3258133"/>
            <a:ext cx="12191999" cy="3429001"/>
          </a:xfrm>
        </p:spPr>
        <p:txBody>
          <a:bodyPr>
            <a:noAutofit/>
          </a:bodyPr>
          <a:lstStyle/>
          <a:p>
            <a:pPr>
              <a:spcBef>
                <a:spcPts val="0"/>
              </a:spcBef>
            </a:pPr>
            <a:r>
              <a:rPr lang="en-US" sz="5400" cap="all" dirty="0">
                <a:solidFill>
                  <a:srgbClr val="FFFFFF"/>
                </a:solidFill>
                <a:latin typeface="Arial"/>
                <a:cs typeface="Arial"/>
              </a:rPr>
              <a:t>Trump or Trumped: an Update on CME and Federal Policy</a:t>
            </a:r>
          </a:p>
          <a:p>
            <a:br>
              <a:rPr lang="en-US" cap="all" dirty="0">
                <a:solidFill>
                  <a:srgbClr val="FFFFFF"/>
                </a:solidFill>
                <a:latin typeface="Arial"/>
                <a:cs typeface="Arial"/>
              </a:rPr>
            </a:br>
            <a:r>
              <a:rPr lang="en-US" cap="all" dirty="0">
                <a:solidFill>
                  <a:srgbClr val="FFFFFF"/>
                </a:solidFill>
                <a:latin typeface="Arial"/>
                <a:cs typeface="Arial"/>
              </a:rPr>
              <a:t>October 25, 2017</a:t>
            </a:r>
          </a:p>
        </p:txBody>
      </p:sp>
      <p:sp>
        <p:nvSpPr>
          <p:cNvPr id="9" name="Rectangle 8"/>
          <p:cNvSpPr/>
          <p:nvPr/>
        </p:nvSpPr>
        <p:spPr>
          <a:xfrm>
            <a:off x="0" y="1658584"/>
            <a:ext cx="12192000" cy="129790"/>
          </a:xfrm>
          <a:prstGeom prst="rect">
            <a:avLst/>
          </a:prstGeom>
          <a:solidFill>
            <a:srgbClr val="AC9D6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Oval 9"/>
          <p:cNvSpPr/>
          <p:nvPr/>
        </p:nvSpPr>
        <p:spPr>
          <a:xfrm>
            <a:off x="4940300" y="365636"/>
            <a:ext cx="2425700" cy="2425700"/>
          </a:xfrm>
          <a:prstGeom prst="ellipse">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5" name="Picture 4"/>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310292" y="1101462"/>
            <a:ext cx="1649141" cy="1033462"/>
          </a:xfrm>
          <a:prstGeom prst="rect">
            <a:avLst/>
          </a:prstGeom>
        </p:spPr>
      </p:pic>
    </p:spTree>
    <p:extLst>
      <p:ext uri="{BB962C8B-B14F-4D97-AF65-F5344CB8AC3E}">
        <p14:creationId xmlns:p14="http://schemas.microsoft.com/office/powerpoint/2010/main" val="18968836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2"/>
          <p:cNvSpPr txBox="1">
            <a:spLocks/>
          </p:cNvSpPr>
          <p:nvPr/>
        </p:nvSpPr>
        <p:spPr>
          <a:xfrm>
            <a:off x="1219200" y="1544234"/>
            <a:ext cx="10515600" cy="4727028"/>
          </a:xfrm>
          <a:prstGeom prst="rect">
            <a:avLst/>
          </a:prstGeom>
        </p:spPr>
        <p:txBody>
          <a:bodyPr vert="horz" lIns="91440" tIns="45720" rIns="91440" bIns="45720" rtlCol="0">
            <a:noAutofit/>
          </a:bodyPr>
          <a:lstStyle>
            <a:lvl1pPr marL="342900" indent="-342900" algn="l" defTabSz="914400" rtl="0" eaLnBrk="1" latinLnBrk="0" hangingPunct="1">
              <a:spcBef>
                <a:spcPts val="600"/>
              </a:spcBef>
              <a:spcAft>
                <a:spcPts val="1200"/>
              </a:spcAft>
              <a:buClr>
                <a:srgbClr val="F7931D"/>
              </a:buClr>
              <a:buFont typeface="Wingdings" charset="2"/>
              <a:buChar char="§"/>
              <a:defRPr lang="en-US" sz="3200" kern="1200">
                <a:solidFill>
                  <a:schemeClr val="tx1">
                    <a:lumMod val="75000"/>
                    <a:lumOff val="25000"/>
                  </a:schemeClr>
                </a:solidFill>
                <a:latin typeface="Arial" pitchFamily="34" charset="0"/>
                <a:ea typeface="+mn-ea"/>
                <a:cs typeface="Arial" pitchFamily="34" charset="0"/>
              </a:defRPr>
            </a:lvl1pPr>
            <a:lvl2pPr marL="742950" indent="-285750" algn="l" defTabSz="914400" rtl="0" eaLnBrk="1" latinLnBrk="0" hangingPunct="1">
              <a:spcBef>
                <a:spcPts val="600"/>
              </a:spcBef>
              <a:spcAft>
                <a:spcPts val="1200"/>
              </a:spcAft>
              <a:buClr>
                <a:srgbClr val="F09631"/>
              </a:buClr>
              <a:buFont typeface="Wingdings" charset="2"/>
              <a:buChar char="§"/>
              <a:defRPr lang="en-US" sz="2800" kern="1200">
                <a:solidFill>
                  <a:schemeClr val="tx1">
                    <a:lumMod val="75000"/>
                    <a:lumOff val="25000"/>
                  </a:schemeClr>
                </a:solidFill>
                <a:latin typeface="Arial" pitchFamily="34" charset="0"/>
                <a:ea typeface="+mn-ea"/>
                <a:cs typeface="Arial" pitchFamily="34" charset="0"/>
              </a:defRPr>
            </a:lvl2pPr>
            <a:lvl3pPr marL="1143000" indent="-228600" algn="l" defTabSz="914400" rtl="0" eaLnBrk="1" latinLnBrk="0" hangingPunct="1">
              <a:spcBef>
                <a:spcPts val="600"/>
              </a:spcBef>
              <a:spcAft>
                <a:spcPts val="1200"/>
              </a:spcAft>
              <a:buClr>
                <a:srgbClr val="F09631"/>
              </a:buClr>
              <a:buFont typeface="Wingdings" charset="2"/>
              <a:buChar char="§"/>
              <a:defRPr lang="en-US" sz="2400" kern="1200">
                <a:solidFill>
                  <a:schemeClr val="tx1">
                    <a:lumMod val="75000"/>
                    <a:lumOff val="25000"/>
                  </a:schemeClr>
                </a:solidFill>
                <a:latin typeface="Arial" pitchFamily="34" charset="0"/>
                <a:ea typeface="+mn-ea"/>
                <a:cs typeface="Arial" pitchFamily="34" charset="0"/>
              </a:defRPr>
            </a:lvl3pPr>
            <a:lvl4pPr marL="1600200" indent="-228600" algn="l" defTabSz="914400" rtl="0" eaLnBrk="1" latinLnBrk="0" hangingPunct="1">
              <a:spcBef>
                <a:spcPts val="600"/>
              </a:spcBef>
              <a:spcAft>
                <a:spcPts val="1200"/>
              </a:spcAft>
              <a:buClr>
                <a:srgbClr val="F09631"/>
              </a:buClr>
              <a:buFont typeface="Wingdings" charset="2"/>
              <a:buChar char="§"/>
              <a:defRPr lang="en-US" sz="2000" kern="1200">
                <a:solidFill>
                  <a:schemeClr val="tx1">
                    <a:lumMod val="75000"/>
                    <a:lumOff val="25000"/>
                  </a:schemeClr>
                </a:solidFill>
                <a:latin typeface="Arial" pitchFamily="34" charset="0"/>
                <a:ea typeface="+mn-ea"/>
                <a:cs typeface="Arial" pitchFamily="34" charset="0"/>
              </a:defRPr>
            </a:lvl4pPr>
            <a:lvl5pPr marL="2057400" indent="-228600" algn="l" defTabSz="914400" rtl="0" eaLnBrk="1" latinLnBrk="0" hangingPunct="1">
              <a:spcBef>
                <a:spcPts val="600"/>
              </a:spcBef>
              <a:spcAft>
                <a:spcPts val="1200"/>
              </a:spcAft>
              <a:buClr>
                <a:srgbClr val="F09631"/>
              </a:buClr>
              <a:buFont typeface="Wingdings" charset="2"/>
              <a:buChar char="§"/>
              <a:defRPr lang="en-US" sz="2000" kern="1200">
                <a:solidFill>
                  <a:schemeClr val="tx1">
                    <a:lumMod val="75000"/>
                    <a:lumOff val="25000"/>
                  </a:schemeClr>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0">
              <a:lnSpc>
                <a:spcPct val="114000"/>
              </a:lnSpc>
              <a:spcBef>
                <a:spcPts val="0"/>
              </a:spcBef>
              <a:spcAft>
                <a:spcPts val="600"/>
              </a:spcAft>
            </a:pPr>
            <a:r>
              <a:rPr lang="en-US" sz="2800" b="1" kern="0" dirty="0">
                <a:solidFill>
                  <a:srgbClr val="FF0000"/>
                </a:solidFill>
                <a:ea typeface="ＭＳ Ｐゴシック" pitchFamily="-106" charset="-128"/>
                <a:cs typeface="Calibri" pitchFamily="34" charset="0"/>
              </a:rPr>
              <a:t>31</a:t>
            </a:r>
            <a:r>
              <a:rPr lang="en-US" sz="2400" kern="0" dirty="0">
                <a:solidFill>
                  <a:srgbClr val="51626F"/>
                </a:solidFill>
                <a:cs typeface="Calibri" pitchFamily="34" charset="0"/>
              </a:rPr>
              <a:t> </a:t>
            </a:r>
            <a:r>
              <a:rPr lang="en-US" sz="2000" kern="0" dirty="0">
                <a:solidFill>
                  <a:srgbClr val="51626F">
                    <a:lumMod val="75000"/>
                  </a:srgbClr>
                </a:solidFill>
              </a:rPr>
              <a:t>times </a:t>
            </a:r>
            <a:r>
              <a:rPr lang="en-US" sz="2000" kern="0" dirty="0">
                <a:solidFill>
                  <a:srgbClr val="51626F">
                    <a:lumMod val="75000"/>
                  </a:srgbClr>
                </a:solidFill>
                <a:latin typeface="Times New Roman"/>
                <a:cs typeface="Times New Roman"/>
              </a:rPr>
              <a:t>→</a:t>
            </a:r>
            <a:r>
              <a:rPr lang="en-US" sz="2000" kern="0" dirty="0">
                <a:solidFill>
                  <a:srgbClr val="51626F">
                    <a:lumMod val="75000"/>
                  </a:srgbClr>
                </a:solidFill>
              </a:rPr>
              <a:t> Reasonable Cost Reimbursement</a:t>
            </a:r>
          </a:p>
          <a:p>
            <a:pPr>
              <a:lnSpc>
                <a:spcPct val="114000"/>
              </a:lnSpc>
              <a:spcBef>
                <a:spcPts val="0"/>
              </a:spcBef>
              <a:spcAft>
                <a:spcPts val="600"/>
              </a:spcAft>
            </a:pPr>
            <a:r>
              <a:rPr lang="en-US" sz="2800" b="1" kern="0" dirty="0">
                <a:solidFill>
                  <a:srgbClr val="FF0000"/>
                </a:solidFill>
                <a:ea typeface="ＭＳ Ｐゴシック" pitchFamily="-106" charset="-128"/>
                <a:cs typeface="Calibri" pitchFamily="34" charset="0"/>
              </a:rPr>
              <a:t>18</a:t>
            </a:r>
            <a:r>
              <a:rPr lang="en-US" sz="2000" kern="0" dirty="0">
                <a:solidFill>
                  <a:srgbClr val="51626F">
                    <a:lumMod val="75000"/>
                  </a:srgbClr>
                </a:solidFill>
              </a:rPr>
              <a:t> times </a:t>
            </a:r>
            <a:r>
              <a:rPr lang="en-US" sz="2000" kern="0" dirty="0">
                <a:solidFill>
                  <a:srgbClr val="51626F">
                    <a:lumMod val="75000"/>
                  </a:srgbClr>
                </a:solidFill>
                <a:latin typeface="Times New Roman"/>
                <a:cs typeface="Times New Roman"/>
              </a:rPr>
              <a:t>→ </a:t>
            </a:r>
            <a:r>
              <a:rPr lang="en-US" sz="2000" kern="0" dirty="0">
                <a:solidFill>
                  <a:srgbClr val="51626F">
                    <a:lumMod val="75000"/>
                  </a:srgbClr>
                </a:solidFill>
              </a:rPr>
              <a:t>Risk</a:t>
            </a:r>
          </a:p>
          <a:p>
            <a:pPr>
              <a:lnSpc>
                <a:spcPct val="114000"/>
              </a:lnSpc>
              <a:spcBef>
                <a:spcPts val="0"/>
              </a:spcBef>
              <a:spcAft>
                <a:spcPts val="600"/>
              </a:spcAft>
            </a:pPr>
            <a:r>
              <a:rPr lang="en-US" sz="2800" b="1" kern="0" dirty="0">
                <a:solidFill>
                  <a:srgbClr val="FF0000"/>
                </a:solidFill>
                <a:ea typeface="ＭＳ Ｐゴシック" pitchFamily="-106" charset="-128"/>
                <a:cs typeface="Calibri" pitchFamily="34" charset="0"/>
              </a:rPr>
              <a:t>8</a:t>
            </a:r>
            <a:r>
              <a:rPr lang="en-US" sz="2000" kern="0" dirty="0">
                <a:solidFill>
                  <a:srgbClr val="51626F">
                    <a:lumMod val="75000"/>
                  </a:srgbClr>
                </a:solidFill>
              </a:rPr>
              <a:t> times </a:t>
            </a:r>
            <a:r>
              <a:rPr lang="en-US" sz="2000" kern="0" dirty="0">
                <a:solidFill>
                  <a:srgbClr val="51626F">
                    <a:lumMod val="75000"/>
                  </a:srgbClr>
                </a:solidFill>
                <a:latin typeface="Times New Roman"/>
                <a:cs typeface="Times New Roman"/>
              </a:rPr>
              <a:t>→</a:t>
            </a:r>
            <a:r>
              <a:rPr lang="en-US" sz="2000" kern="0" dirty="0">
                <a:solidFill>
                  <a:srgbClr val="51626F">
                    <a:lumMod val="75000"/>
                  </a:srgbClr>
                </a:solidFill>
              </a:rPr>
              <a:t> Meaningful Use</a:t>
            </a:r>
          </a:p>
          <a:p>
            <a:pPr>
              <a:lnSpc>
                <a:spcPct val="114000"/>
              </a:lnSpc>
              <a:spcBef>
                <a:spcPts val="0"/>
              </a:spcBef>
              <a:spcAft>
                <a:spcPts val="600"/>
              </a:spcAft>
            </a:pPr>
            <a:r>
              <a:rPr lang="en-US" sz="2800" b="1" kern="0" dirty="0">
                <a:solidFill>
                  <a:srgbClr val="FF0000"/>
                </a:solidFill>
                <a:ea typeface="ＭＳ Ｐゴシック" pitchFamily="-106" charset="-128"/>
                <a:cs typeface="Calibri" pitchFamily="34" charset="0"/>
              </a:rPr>
              <a:t>19</a:t>
            </a:r>
            <a:r>
              <a:rPr lang="en-US" sz="2400" kern="0" dirty="0">
                <a:solidFill>
                  <a:srgbClr val="51626F">
                    <a:lumMod val="95000"/>
                  </a:srgbClr>
                </a:solidFill>
                <a:ea typeface="ＭＳ Ｐゴシック" pitchFamily="-106" charset="-128"/>
                <a:cs typeface="Calibri" pitchFamily="34" charset="0"/>
              </a:rPr>
              <a:t> </a:t>
            </a:r>
            <a:r>
              <a:rPr lang="en-US" sz="2000" kern="0" dirty="0">
                <a:solidFill>
                  <a:srgbClr val="51626F">
                    <a:lumMod val="75000"/>
                  </a:srgbClr>
                </a:solidFill>
              </a:rPr>
              <a:t>times </a:t>
            </a:r>
            <a:r>
              <a:rPr lang="en-US" sz="2000" kern="0" dirty="0">
                <a:solidFill>
                  <a:srgbClr val="51626F">
                    <a:lumMod val="75000"/>
                  </a:srgbClr>
                </a:solidFill>
                <a:latin typeface="Times New Roman"/>
                <a:cs typeface="Times New Roman"/>
              </a:rPr>
              <a:t>→</a:t>
            </a:r>
            <a:r>
              <a:rPr lang="en-US" sz="2000" kern="0" dirty="0">
                <a:solidFill>
                  <a:srgbClr val="51626F">
                    <a:lumMod val="75000"/>
                  </a:srgbClr>
                </a:solidFill>
              </a:rPr>
              <a:t> Resource Use or Efficiency</a:t>
            </a:r>
          </a:p>
          <a:p>
            <a:pPr>
              <a:lnSpc>
                <a:spcPct val="114000"/>
              </a:lnSpc>
              <a:spcBef>
                <a:spcPts val="0"/>
              </a:spcBef>
              <a:spcAft>
                <a:spcPts val="600"/>
              </a:spcAft>
            </a:pPr>
            <a:r>
              <a:rPr lang="en-US" sz="2800" b="1" kern="0" dirty="0">
                <a:solidFill>
                  <a:srgbClr val="FF0000"/>
                </a:solidFill>
                <a:ea typeface="ＭＳ Ｐゴシック" pitchFamily="-106" charset="-128"/>
                <a:cs typeface="Calibri" pitchFamily="34" charset="0"/>
              </a:rPr>
              <a:t>27</a:t>
            </a:r>
            <a:r>
              <a:rPr lang="en-US" sz="4000" kern="0" dirty="0">
                <a:solidFill>
                  <a:srgbClr val="51626F">
                    <a:lumMod val="75000"/>
                  </a:srgbClr>
                </a:solidFill>
              </a:rPr>
              <a:t> </a:t>
            </a:r>
            <a:r>
              <a:rPr lang="en-US" sz="2000" kern="0" dirty="0">
                <a:solidFill>
                  <a:srgbClr val="51626F">
                    <a:lumMod val="75000"/>
                  </a:srgbClr>
                </a:solidFill>
              </a:rPr>
              <a:t>times </a:t>
            </a:r>
            <a:r>
              <a:rPr lang="en-US" sz="2000" kern="0" dirty="0">
                <a:solidFill>
                  <a:srgbClr val="51626F">
                    <a:lumMod val="75000"/>
                  </a:srgbClr>
                </a:solidFill>
                <a:latin typeface="Times New Roman"/>
                <a:cs typeface="Times New Roman"/>
              </a:rPr>
              <a:t>→</a:t>
            </a:r>
            <a:r>
              <a:rPr lang="en-US" sz="2000" kern="0" dirty="0">
                <a:solidFill>
                  <a:srgbClr val="51626F">
                    <a:lumMod val="75000"/>
                  </a:srgbClr>
                </a:solidFill>
              </a:rPr>
              <a:t> EHR/Technology to Manage, </a:t>
            </a:r>
            <a:r>
              <a:rPr lang="en-US" sz="2000" b="1" kern="0" dirty="0">
                <a:solidFill>
                  <a:schemeClr val="accent2"/>
                </a:solidFill>
              </a:rPr>
              <a:t>Measure</a:t>
            </a:r>
            <a:r>
              <a:rPr lang="en-US" sz="2000" b="1" kern="0" dirty="0">
                <a:solidFill>
                  <a:schemeClr val="accent1"/>
                </a:solidFill>
              </a:rPr>
              <a:t> </a:t>
            </a:r>
            <a:r>
              <a:rPr lang="en-US" sz="2000" kern="0" dirty="0">
                <a:solidFill>
                  <a:srgbClr val="51626F">
                    <a:lumMod val="75000"/>
                  </a:srgbClr>
                </a:solidFill>
              </a:rPr>
              <a:t>and Report</a:t>
            </a:r>
          </a:p>
          <a:p>
            <a:pPr>
              <a:lnSpc>
                <a:spcPct val="114000"/>
              </a:lnSpc>
              <a:spcBef>
                <a:spcPts val="0"/>
              </a:spcBef>
              <a:spcAft>
                <a:spcPts val="600"/>
              </a:spcAft>
            </a:pPr>
            <a:r>
              <a:rPr lang="en-US" sz="2800" b="1" kern="0" dirty="0">
                <a:solidFill>
                  <a:srgbClr val="FF0000"/>
                </a:solidFill>
                <a:ea typeface="ＭＳ Ｐゴシック" pitchFamily="-106" charset="-128"/>
                <a:cs typeface="Calibri" pitchFamily="34" charset="0"/>
              </a:rPr>
              <a:t>171</a:t>
            </a:r>
            <a:r>
              <a:rPr lang="en-US" sz="2400" b="1" kern="0" dirty="0">
                <a:solidFill>
                  <a:srgbClr val="115A52"/>
                </a:solidFill>
                <a:ea typeface="ＭＳ Ｐゴシック" pitchFamily="-106" charset="-128"/>
                <a:cs typeface="Calibri" pitchFamily="34" charset="0"/>
              </a:rPr>
              <a:t> </a:t>
            </a:r>
            <a:r>
              <a:rPr lang="en-US" sz="2000" kern="0" dirty="0">
                <a:solidFill>
                  <a:srgbClr val="51626F">
                    <a:lumMod val="75000"/>
                  </a:srgbClr>
                </a:solidFill>
              </a:rPr>
              <a:t>times </a:t>
            </a:r>
            <a:r>
              <a:rPr lang="en-US" sz="2000" kern="0" dirty="0">
                <a:solidFill>
                  <a:srgbClr val="51626F">
                    <a:lumMod val="75000"/>
                  </a:srgbClr>
                </a:solidFill>
                <a:latin typeface="Times New Roman"/>
                <a:cs typeface="Times New Roman"/>
              </a:rPr>
              <a:t>→ </a:t>
            </a:r>
            <a:r>
              <a:rPr lang="en-US" sz="2000" b="1" kern="0" dirty="0">
                <a:solidFill>
                  <a:schemeClr val="accent2"/>
                </a:solidFill>
              </a:rPr>
              <a:t>Measures/Measurement</a:t>
            </a:r>
          </a:p>
          <a:p>
            <a:pPr>
              <a:lnSpc>
                <a:spcPct val="114000"/>
              </a:lnSpc>
              <a:spcBef>
                <a:spcPts val="0"/>
              </a:spcBef>
              <a:spcAft>
                <a:spcPts val="600"/>
              </a:spcAft>
            </a:pPr>
            <a:r>
              <a:rPr lang="en-US" sz="2800" b="1" kern="0" dirty="0">
                <a:solidFill>
                  <a:srgbClr val="FF0000"/>
                </a:solidFill>
                <a:ea typeface="ＭＳ Ｐゴシック" pitchFamily="-106" charset="-128"/>
                <a:cs typeface="Calibri" pitchFamily="34" charset="0"/>
              </a:rPr>
              <a:t>38</a:t>
            </a:r>
            <a:r>
              <a:rPr lang="en-US" sz="2000" kern="0" dirty="0">
                <a:solidFill>
                  <a:srgbClr val="51626F">
                    <a:lumMod val="95000"/>
                  </a:srgbClr>
                </a:solidFill>
                <a:ea typeface="ＭＳ Ｐゴシック" pitchFamily="-106" charset="-128"/>
                <a:cs typeface="Calibri" pitchFamily="34" charset="0"/>
              </a:rPr>
              <a:t> </a:t>
            </a:r>
            <a:r>
              <a:rPr lang="en-US" sz="2000" kern="0" dirty="0">
                <a:solidFill>
                  <a:srgbClr val="51626F">
                    <a:lumMod val="75000"/>
                  </a:srgbClr>
                </a:solidFill>
              </a:rPr>
              <a:t>times </a:t>
            </a:r>
            <a:r>
              <a:rPr lang="en-US" sz="2000" kern="0" dirty="0">
                <a:solidFill>
                  <a:srgbClr val="51626F">
                    <a:lumMod val="75000"/>
                  </a:srgbClr>
                </a:solidFill>
                <a:latin typeface="Times New Roman"/>
                <a:cs typeface="Times New Roman"/>
              </a:rPr>
              <a:t>→ </a:t>
            </a:r>
            <a:r>
              <a:rPr lang="en-US" sz="2000" kern="0" dirty="0">
                <a:solidFill>
                  <a:srgbClr val="51626F">
                    <a:lumMod val="75000"/>
                  </a:srgbClr>
                </a:solidFill>
              </a:rPr>
              <a:t>Quality </a:t>
            </a:r>
            <a:r>
              <a:rPr lang="en-US" sz="2000" b="1" kern="0" dirty="0">
                <a:solidFill>
                  <a:schemeClr val="accent2"/>
                </a:solidFill>
              </a:rPr>
              <a:t>Measures</a:t>
            </a:r>
          </a:p>
          <a:p>
            <a:pPr>
              <a:spcBef>
                <a:spcPts val="0"/>
              </a:spcBef>
              <a:spcAft>
                <a:spcPts val="600"/>
              </a:spcAft>
            </a:pPr>
            <a:r>
              <a:rPr lang="en-US" sz="2800" b="1" kern="0" dirty="0">
                <a:solidFill>
                  <a:srgbClr val="FF0000"/>
                </a:solidFill>
                <a:ea typeface="ＭＳ Ｐゴシック" pitchFamily="-106" charset="-128"/>
                <a:cs typeface="Calibri" pitchFamily="34" charset="0"/>
              </a:rPr>
              <a:t>103</a:t>
            </a:r>
            <a:r>
              <a:rPr lang="en-US" sz="2000" b="1" kern="0" dirty="0">
                <a:solidFill>
                  <a:schemeClr val="accent2"/>
                </a:solidFill>
              </a:rPr>
              <a:t> </a:t>
            </a:r>
            <a:r>
              <a:rPr lang="en-US" sz="2000" kern="0" dirty="0">
                <a:solidFill>
                  <a:srgbClr val="51626F">
                    <a:lumMod val="75000"/>
                  </a:srgbClr>
                </a:solidFill>
              </a:rPr>
              <a:t>times</a:t>
            </a:r>
            <a:r>
              <a:rPr lang="en-US" sz="2000" b="1" kern="0" dirty="0">
                <a:solidFill>
                  <a:schemeClr val="accent2"/>
                </a:solidFill>
              </a:rPr>
              <a:t> </a:t>
            </a:r>
            <a:r>
              <a:rPr lang="en-US" sz="2000" kern="0" dirty="0">
                <a:solidFill>
                  <a:srgbClr val="51626F">
                    <a:lumMod val="75000"/>
                  </a:srgbClr>
                </a:solidFill>
                <a:latin typeface="Times New Roman"/>
                <a:cs typeface="Times New Roman"/>
              </a:rPr>
              <a:t>→</a:t>
            </a:r>
            <a:r>
              <a:rPr lang="en-US" sz="2000" b="1" kern="0" dirty="0">
                <a:solidFill>
                  <a:schemeClr val="accent2"/>
                </a:solidFill>
              </a:rPr>
              <a:t> Data</a:t>
            </a:r>
          </a:p>
        </p:txBody>
      </p:sp>
      <p:sp>
        <p:nvSpPr>
          <p:cNvPr id="6" name="Title 5"/>
          <p:cNvSpPr>
            <a:spLocks noGrp="1"/>
          </p:cNvSpPr>
          <p:nvPr>
            <p:ph type="title"/>
          </p:nvPr>
        </p:nvSpPr>
        <p:spPr/>
        <p:txBody>
          <a:bodyPr/>
          <a:lstStyle/>
          <a:p>
            <a:r>
              <a:rPr lang="en-US" dirty="0"/>
              <a:t>MACRA By The Numbers</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77881" y="968301"/>
            <a:ext cx="3317966" cy="3317966"/>
          </a:xfrm>
          <a:prstGeom prst="rect">
            <a:avLst/>
          </a:prstGeom>
        </p:spPr>
      </p:pic>
      <p:sp>
        <p:nvSpPr>
          <p:cNvPr id="5" name="TextBox 4"/>
          <p:cNvSpPr txBox="1"/>
          <p:nvPr/>
        </p:nvSpPr>
        <p:spPr>
          <a:xfrm>
            <a:off x="1066800" y="6297446"/>
            <a:ext cx="10515600" cy="276999"/>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HR 2, 114</a:t>
            </a:r>
            <a:r>
              <a:rPr lang="en-US" sz="1200" baseline="30000" dirty="0">
                <a:latin typeface="Arial" panose="020B0604020202020204" pitchFamily="34" charset="0"/>
                <a:cs typeface="Arial" panose="020B0604020202020204" pitchFamily="34" charset="0"/>
              </a:rPr>
              <a:t>th</a:t>
            </a:r>
            <a:r>
              <a:rPr lang="en-US" sz="1200" dirty="0">
                <a:latin typeface="Arial" panose="020B0604020202020204" pitchFamily="34" charset="0"/>
                <a:cs typeface="Arial" panose="020B0604020202020204" pitchFamily="34" charset="0"/>
              </a:rPr>
              <a:t> Congress, Medicare Access and CHIP Reauthorization Act, </a:t>
            </a:r>
            <a:r>
              <a:rPr lang="en-US" sz="1200" u="sng" dirty="0">
                <a:latin typeface="Arial" panose="020B0604020202020204" pitchFamily="34" charset="0"/>
                <a:cs typeface="Arial" panose="020B0604020202020204" pitchFamily="34" charset="0"/>
                <a:hlinkClick r:id="rId4"/>
              </a:rPr>
              <a:t>https://www.congress.gov/bill/114th-congress/house-bill/2/text</a:t>
            </a:r>
            <a:endParaRPr lang="en-US" sz="1200" u="sng"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716155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iterate type="lt">
                                    <p:tmPct val="0"/>
                                  </p:iterate>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Quality Payment Program</a:t>
            </a:r>
          </a:p>
        </p:txBody>
      </p:sp>
      <p:sp>
        <p:nvSpPr>
          <p:cNvPr id="4" name="Content Placeholder 3"/>
          <p:cNvSpPr>
            <a:spLocks noGrp="1"/>
          </p:cNvSpPr>
          <p:nvPr>
            <p:ph sz="quarter" idx="1"/>
          </p:nvPr>
        </p:nvSpPr>
        <p:spPr>
          <a:xfrm>
            <a:off x="12700" y="1608083"/>
            <a:ext cx="5142624" cy="5075746"/>
          </a:xfrm>
        </p:spPr>
        <p:txBody>
          <a:bodyPr>
            <a:normAutofit fontScale="92500"/>
          </a:bodyPr>
          <a:lstStyle/>
          <a:p>
            <a:pPr marL="0" indent="0">
              <a:buNone/>
            </a:pPr>
            <a:r>
              <a:rPr lang="en-US" dirty="0"/>
              <a:t> </a:t>
            </a:r>
            <a:r>
              <a:rPr lang="en-US" sz="4400" dirty="0"/>
              <a:t>Two Payment Paths</a:t>
            </a:r>
          </a:p>
          <a:p>
            <a:pPr marL="0" indent="0">
              <a:buNone/>
            </a:pPr>
            <a:endParaRPr lang="en-US" sz="4400" dirty="0"/>
          </a:p>
          <a:p>
            <a:pPr lvl="1"/>
            <a:r>
              <a:rPr lang="en-US" sz="4000" dirty="0"/>
              <a:t>Alternative Payment Models (APMs)</a:t>
            </a:r>
          </a:p>
          <a:p>
            <a:pPr lvl="1"/>
            <a:r>
              <a:rPr lang="en-US" sz="4000" dirty="0"/>
              <a:t>Differential FFS based on measured performance (MIPS</a:t>
            </a:r>
            <a:r>
              <a:rPr lang="en-US" dirty="0"/>
              <a:t>)</a:t>
            </a:r>
          </a:p>
          <a:p>
            <a:endParaRPr lang="en-US" dirty="0"/>
          </a:p>
        </p:txBody>
      </p:sp>
      <p:pic>
        <p:nvPicPr>
          <p:cNvPr id="25" name="Picture Placeholder 7">
            <a:extLst>
              <a:ext uri="{FF2B5EF4-FFF2-40B4-BE49-F238E27FC236}">
                <a16:creationId xmlns:a16="http://schemas.microsoft.com/office/drawing/2014/main" id="{5294558D-C421-4AB4-83A7-61346D3CCCE9}"/>
              </a:ext>
            </a:extLst>
          </p:cNvPr>
          <p:cNvPicPr>
            <a:picLocks/>
          </p:cNvPicPr>
          <p:nvPr/>
        </p:nvPicPr>
        <p:blipFill rotWithShape="1">
          <a:blip r:embed="rId2" cstate="email">
            <a:extLst>
              <a:ext uri="{28A0092B-C50C-407E-A947-70E740481C1C}">
                <a14:useLocalDpi xmlns:a14="http://schemas.microsoft.com/office/drawing/2010/main" val="0"/>
              </a:ext>
            </a:extLst>
          </a:blip>
          <a:srcRect l="6848" r="6848" b="3566"/>
          <a:stretch/>
        </p:blipFill>
        <p:spPr>
          <a:xfrm>
            <a:off x="5691352" y="1608083"/>
            <a:ext cx="5975131" cy="4572000"/>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103126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MACRA Payment Transition Strategy</a:t>
            </a:r>
          </a:p>
        </p:txBody>
      </p:sp>
      <p:sp>
        <p:nvSpPr>
          <p:cNvPr id="33" name="TextBox 32"/>
          <p:cNvSpPr txBox="1"/>
          <p:nvPr/>
        </p:nvSpPr>
        <p:spPr>
          <a:xfrm>
            <a:off x="1066800" y="6270356"/>
            <a:ext cx="10515600" cy="461665"/>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CMS, Medicare Program; Merit-Based Incentive Payment System (MIPS) and Alternative Payment Model (APM) Incentive under the Physician Fee Schedule, and Criteria for Physician-Focused Payment Models, Final Rule, Released to Office of Federal Register, October 14, 2016</a:t>
            </a:r>
          </a:p>
        </p:txBody>
      </p:sp>
      <p:sp>
        <p:nvSpPr>
          <p:cNvPr id="41" name="Content Placeholder 10"/>
          <p:cNvSpPr>
            <a:spLocks noGrp="1"/>
          </p:cNvSpPr>
          <p:nvPr>
            <p:ph sz="half" idx="1"/>
          </p:nvPr>
        </p:nvSpPr>
        <p:spPr>
          <a:xfrm>
            <a:off x="883921" y="1604010"/>
            <a:ext cx="2590800" cy="670560"/>
          </a:xfrm>
          <a:solidFill>
            <a:schemeClr val="tx2">
              <a:lumMod val="50000"/>
              <a:lumOff val="50000"/>
            </a:schemeClr>
          </a:solidFill>
          <a:ln>
            <a:solidFill>
              <a:schemeClr val="bg1">
                <a:lumMod val="50000"/>
              </a:schemeClr>
            </a:solidFill>
          </a:ln>
        </p:spPr>
        <p:txBody>
          <a:bodyPr>
            <a:normAutofit fontScale="77500" lnSpcReduction="20000"/>
          </a:bodyPr>
          <a:lstStyle/>
          <a:p>
            <a:pPr marL="171450" indent="0" algn="ctr">
              <a:buNone/>
            </a:pPr>
            <a:r>
              <a:rPr lang="en-US" b="1" dirty="0">
                <a:solidFill>
                  <a:schemeClr val="bg1"/>
                </a:solidFill>
              </a:rPr>
              <a:t>MIPS – Penalty Avoidance</a:t>
            </a:r>
          </a:p>
        </p:txBody>
      </p:sp>
      <p:sp>
        <p:nvSpPr>
          <p:cNvPr id="43" name="Content Placeholder 10"/>
          <p:cNvSpPr>
            <a:spLocks noGrp="1"/>
          </p:cNvSpPr>
          <p:nvPr>
            <p:ph sz="half" idx="1"/>
          </p:nvPr>
        </p:nvSpPr>
        <p:spPr>
          <a:xfrm>
            <a:off x="3653791" y="1596390"/>
            <a:ext cx="2590800" cy="670560"/>
          </a:xfrm>
          <a:solidFill>
            <a:schemeClr val="tx2">
              <a:lumMod val="50000"/>
              <a:lumOff val="50000"/>
            </a:schemeClr>
          </a:solidFill>
          <a:ln>
            <a:solidFill>
              <a:schemeClr val="bg1">
                <a:lumMod val="50000"/>
              </a:schemeClr>
            </a:solidFill>
          </a:ln>
        </p:spPr>
        <p:txBody>
          <a:bodyPr>
            <a:normAutofit fontScale="77500" lnSpcReduction="20000"/>
          </a:bodyPr>
          <a:lstStyle/>
          <a:p>
            <a:pPr marL="171450" indent="0" algn="ctr">
              <a:buNone/>
            </a:pPr>
            <a:r>
              <a:rPr lang="en-US" b="1" dirty="0">
                <a:solidFill>
                  <a:schemeClr val="bg1"/>
                </a:solidFill>
              </a:rPr>
              <a:t>MIPS – Delayed Start</a:t>
            </a:r>
          </a:p>
        </p:txBody>
      </p:sp>
      <p:sp>
        <p:nvSpPr>
          <p:cNvPr id="44" name="Content Placeholder 10"/>
          <p:cNvSpPr>
            <a:spLocks noGrp="1"/>
          </p:cNvSpPr>
          <p:nvPr>
            <p:ph sz="half" idx="1"/>
          </p:nvPr>
        </p:nvSpPr>
        <p:spPr>
          <a:xfrm>
            <a:off x="6396991" y="1596390"/>
            <a:ext cx="2590800" cy="670560"/>
          </a:xfrm>
          <a:solidFill>
            <a:schemeClr val="tx2">
              <a:lumMod val="50000"/>
              <a:lumOff val="50000"/>
            </a:schemeClr>
          </a:solidFill>
          <a:ln>
            <a:solidFill>
              <a:schemeClr val="bg1">
                <a:lumMod val="50000"/>
              </a:schemeClr>
            </a:solidFill>
          </a:ln>
        </p:spPr>
        <p:txBody>
          <a:bodyPr>
            <a:normAutofit fontScale="77500" lnSpcReduction="20000"/>
          </a:bodyPr>
          <a:lstStyle/>
          <a:p>
            <a:pPr marL="171450" indent="0" algn="ctr">
              <a:buNone/>
            </a:pPr>
            <a:r>
              <a:rPr lang="en-US" b="1" dirty="0">
                <a:solidFill>
                  <a:schemeClr val="bg1"/>
                </a:solidFill>
              </a:rPr>
              <a:t>MIPS – Ready to Go</a:t>
            </a:r>
          </a:p>
        </p:txBody>
      </p:sp>
      <p:sp>
        <p:nvSpPr>
          <p:cNvPr id="45" name="Content Placeholder 10"/>
          <p:cNvSpPr>
            <a:spLocks noGrp="1"/>
          </p:cNvSpPr>
          <p:nvPr>
            <p:ph sz="half" idx="1"/>
          </p:nvPr>
        </p:nvSpPr>
        <p:spPr>
          <a:xfrm>
            <a:off x="9128760" y="1607820"/>
            <a:ext cx="2655569" cy="670560"/>
          </a:xfrm>
          <a:solidFill>
            <a:schemeClr val="tx2">
              <a:lumMod val="50000"/>
              <a:lumOff val="50000"/>
            </a:schemeClr>
          </a:solidFill>
          <a:ln>
            <a:solidFill>
              <a:schemeClr val="bg1">
                <a:lumMod val="50000"/>
              </a:schemeClr>
            </a:solidFill>
          </a:ln>
        </p:spPr>
        <p:txBody>
          <a:bodyPr>
            <a:noAutofit/>
          </a:bodyPr>
          <a:lstStyle/>
          <a:p>
            <a:pPr marL="114300" indent="0" algn="ctr">
              <a:buNone/>
            </a:pPr>
            <a:r>
              <a:rPr lang="en-US" sz="1800" b="1" dirty="0">
                <a:solidFill>
                  <a:schemeClr val="bg1"/>
                </a:solidFill>
              </a:rPr>
              <a:t>Advanced Alternative Payment Model </a:t>
            </a:r>
          </a:p>
        </p:txBody>
      </p:sp>
      <p:sp>
        <p:nvSpPr>
          <p:cNvPr id="46" name="Content Placeholder 10"/>
          <p:cNvSpPr>
            <a:spLocks noGrp="1"/>
          </p:cNvSpPr>
          <p:nvPr>
            <p:ph sz="half" idx="1"/>
          </p:nvPr>
        </p:nvSpPr>
        <p:spPr>
          <a:xfrm>
            <a:off x="883921" y="2335530"/>
            <a:ext cx="2590800" cy="3831956"/>
          </a:xfrm>
          <a:solidFill>
            <a:schemeClr val="bg1">
              <a:lumMod val="95000"/>
            </a:schemeClr>
          </a:solidFill>
          <a:ln>
            <a:solidFill>
              <a:schemeClr val="bg1">
                <a:lumMod val="50000"/>
              </a:schemeClr>
            </a:solidFill>
          </a:ln>
        </p:spPr>
        <p:txBody>
          <a:bodyPr>
            <a:normAutofit/>
          </a:bodyPr>
          <a:lstStyle/>
          <a:p>
            <a:pPr marL="228600" indent="-228600"/>
            <a:r>
              <a:rPr lang="en-US" sz="1600" b="1" dirty="0"/>
              <a:t>Submit by Mar. 31, 2018</a:t>
            </a:r>
          </a:p>
          <a:p>
            <a:pPr marL="514350" lvl="1">
              <a:buClr>
                <a:schemeClr val="tx2">
                  <a:lumMod val="90000"/>
                  <a:lumOff val="10000"/>
                </a:schemeClr>
              </a:buClr>
              <a:buFont typeface="Arial" panose="020B0604020202020204" pitchFamily="34" charset="0"/>
              <a:buChar char="−"/>
            </a:pPr>
            <a:r>
              <a:rPr lang="en-US" sz="1400" dirty="0"/>
              <a:t>90 days of data between Jan. 1 and Oct. 2, 2017</a:t>
            </a:r>
          </a:p>
          <a:p>
            <a:pPr marL="514350" lvl="1">
              <a:buClr>
                <a:schemeClr val="tx2">
                  <a:lumMod val="90000"/>
                  <a:lumOff val="10000"/>
                </a:schemeClr>
              </a:buClr>
              <a:buFont typeface="Arial" panose="020B0604020202020204" pitchFamily="34" charset="0"/>
              <a:buChar char="−"/>
            </a:pPr>
            <a:r>
              <a:rPr lang="en-US" sz="1400" dirty="0"/>
              <a:t>1 Quality Measure,</a:t>
            </a:r>
          </a:p>
          <a:p>
            <a:pPr marL="514350" lvl="1">
              <a:buClr>
                <a:schemeClr val="tx2">
                  <a:lumMod val="90000"/>
                  <a:lumOff val="10000"/>
                </a:schemeClr>
              </a:buClr>
              <a:buFont typeface="Arial" panose="020B0604020202020204" pitchFamily="34" charset="0"/>
              <a:buChar char="−"/>
            </a:pPr>
            <a:r>
              <a:rPr lang="en-US" sz="1400" dirty="0"/>
              <a:t>1 Clinical Practice Improvement Activity, or</a:t>
            </a:r>
          </a:p>
          <a:p>
            <a:pPr marL="514350" lvl="1">
              <a:buClr>
                <a:schemeClr val="tx2">
                  <a:lumMod val="90000"/>
                  <a:lumOff val="10000"/>
                </a:schemeClr>
              </a:buClr>
              <a:buFont typeface="Arial" panose="020B0604020202020204" pitchFamily="34" charset="0"/>
              <a:buChar char="−"/>
            </a:pPr>
            <a:r>
              <a:rPr lang="en-US" sz="1400" dirty="0"/>
              <a:t>5 required Advancing Care Information measures</a:t>
            </a:r>
          </a:p>
          <a:p>
            <a:pPr marL="685800" lvl="1">
              <a:buClr>
                <a:schemeClr val="tx2">
                  <a:lumMod val="90000"/>
                  <a:lumOff val="10000"/>
                </a:schemeClr>
              </a:buClr>
              <a:buFont typeface="Arial" panose="020B0604020202020204" pitchFamily="34" charset="0"/>
              <a:buChar char="−"/>
            </a:pPr>
            <a:endParaRPr lang="en-US" sz="1400" dirty="0"/>
          </a:p>
        </p:txBody>
      </p:sp>
      <p:sp>
        <p:nvSpPr>
          <p:cNvPr id="14" name="TextBox 13"/>
          <p:cNvSpPr txBox="1"/>
          <p:nvPr/>
        </p:nvSpPr>
        <p:spPr>
          <a:xfrm rot="16200000">
            <a:off x="-372562" y="3858713"/>
            <a:ext cx="2139583" cy="338554"/>
          </a:xfrm>
          <a:prstGeom prst="rect">
            <a:avLst/>
          </a:prstGeom>
          <a:noFill/>
        </p:spPr>
        <p:txBody>
          <a:bodyPr wrap="square" rtlCol="0">
            <a:spAutoFit/>
          </a:bodyPr>
          <a:lstStyle/>
          <a:p>
            <a:pPr algn="ctr"/>
            <a:r>
              <a:rPr lang="en-US" sz="1600" b="1" dirty="0">
                <a:solidFill>
                  <a:schemeClr val="accent1"/>
                </a:solidFill>
                <a:latin typeface="Arial" pitchFamily="34" charset="0"/>
                <a:cs typeface="Arial" pitchFamily="34" charset="0"/>
              </a:rPr>
              <a:t>Requirements</a:t>
            </a:r>
          </a:p>
        </p:txBody>
      </p:sp>
      <p:sp>
        <p:nvSpPr>
          <p:cNvPr id="49" name="Content Placeholder 10"/>
          <p:cNvSpPr>
            <a:spLocks noGrp="1"/>
          </p:cNvSpPr>
          <p:nvPr>
            <p:ph sz="half" idx="1"/>
          </p:nvPr>
        </p:nvSpPr>
        <p:spPr>
          <a:xfrm>
            <a:off x="3642361" y="2335530"/>
            <a:ext cx="2590800" cy="3831956"/>
          </a:xfrm>
          <a:solidFill>
            <a:schemeClr val="bg1">
              <a:lumMod val="95000"/>
            </a:schemeClr>
          </a:solidFill>
          <a:ln>
            <a:solidFill>
              <a:schemeClr val="bg1">
                <a:lumMod val="50000"/>
              </a:schemeClr>
            </a:solidFill>
          </a:ln>
        </p:spPr>
        <p:txBody>
          <a:bodyPr>
            <a:normAutofit/>
          </a:bodyPr>
          <a:lstStyle/>
          <a:p>
            <a:pPr marL="228600" indent="-228600"/>
            <a:r>
              <a:rPr lang="en-US" sz="1600" b="1" dirty="0"/>
              <a:t>Submit by Mar. 31, 2018</a:t>
            </a:r>
          </a:p>
          <a:p>
            <a:pPr marL="514350" lvl="1">
              <a:buClr>
                <a:schemeClr val="tx2">
                  <a:lumMod val="90000"/>
                  <a:lumOff val="10000"/>
                </a:schemeClr>
              </a:buClr>
              <a:buFont typeface="Arial" panose="020B0604020202020204" pitchFamily="34" charset="0"/>
              <a:buChar char="−"/>
            </a:pPr>
            <a:r>
              <a:rPr lang="en-US" sz="1400" dirty="0"/>
              <a:t>90 days of data between Jan. 1 and Oct. 2, 2017</a:t>
            </a:r>
          </a:p>
          <a:p>
            <a:pPr marL="514350" lvl="1">
              <a:buClr>
                <a:schemeClr val="tx2">
                  <a:lumMod val="90000"/>
                  <a:lumOff val="10000"/>
                </a:schemeClr>
              </a:buClr>
              <a:buFont typeface="Arial" panose="020B0604020202020204" pitchFamily="34" charset="0"/>
              <a:buChar char="−"/>
            </a:pPr>
            <a:r>
              <a:rPr lang="en-US" sz="1400" dirty="0"/>
              <a:t>&gt; 1 Quality Measure,</a:t>
            </a:r>
          </a:p>
          <a:p>
            <a:pPr marL="514350" lvl="1">
              <a:buClr>
                <a:schemeClr val="tx2">
                  <a:lumMod val="90000"/>
                  <a:lumOff val="10000"/>
                </a:schemeClr>
              </a:buClr>
              <a:buFont typeface="Arial" panose="020B0604020202020204" pitchFamily="34" charset="0"/>
              <a:buChar char="−"/>
            </a:pPr>
            <a:r>
              <a:rPr lang="en-US" sz="1400" dirty="0"/>
              <a:t>&gt; 1 improvement activity, and/or </a:t>
            </a:r>
          </a:p>
          <a:p>
            <a:pPr marL="514350" lvl="1">
              <a:buClr>
                <a:schemeClr val="tx2">
                  <a:lumMod val="90000"/>
                  <a:lumOff val="10000"/>
                </a:schemeClr>
              </a:buClr>
              <a:buFont typeface="Arial" panose="020B0604020202020204" pitchFamily="34" charset="0"/>
              <a:buChar char="−"/>
            </a:pPr>
            <a:r>
              <a:rPr lang="en-US" sz="1400" dirty="0"/>
              <a:t>&gt; 5 required Advancing Care Information measures</a:t>
            </a:r>
          </a:p>
          <a:p>
            <a:pPr marL="685800" lvl="1">
              <a:buClr>
                <a:schemeClr val="tx2">
                  <a:lumMod val="90000"/>
                  <a:lumOff val="10000"/>
                </a:schemeClr>
              </a:buClr>
              <a:buFont typeface="Arial" panose="020B0604020202020204" pitchFamily="34" charset="0"/>
              <a:buChar char="−"/>
            </a:pPr>
            <a:endParaRPr lang="en-US" sz="1400" dirty="0"/>
          </a:p>
        </p:txBody>
      </p:sp>
      <p:sp>
        <p:nvSpPr>
          <p:cNvPr id="51" name="Content Placeholder 10"/>
          <p:cNvSpPr>
            <a:spLocks noGrp="1"/>
          </p:cNvSpPr>
          <p:nvPr>
            <p:ph sz="half" idx="1"/>
          </p:nvPr>
        </p:nvSpPr>
        <p:spPr>
          <a:xfrm>
            <a:off x="6408421" y="2348412"/>
            <a:ext cx="2590800" cy="3819074"/>
          </a:xfrm>
          <a:solidFill>
            <a:schemeClr val="bg1">
              <a:lumMod val="95000"/>
            </a:schemeClr>
          </a:solidFill>
          <a:ln>
            <a:solidFill>
              <a:schemeClr val="bg1">
                <a:lumMod val="50000"/>
              </a:schemeClr>
            </a:solidFill>
          </a:ln>
        </p:spPr>
        <p:txBody>
          <a:bodyPr>
            <a:normAutofit/>
          </a:bodyPr>
          <a:lstStyle/>
          <a:p>
            <a:pPr marL="228600" indent="-228600"/>
            <a:r>
              <a:rPr lang="en-US" sz="1600" b="1" dirty="0"/>
              <a:t>Submit by Mar. 31, 2018</a:t>
            </a:r>
          </a:p>
          <a:p>
            <a:pPr marL="514350" lvl="1">
              <a:buClr>
                <a:schemeClr val="tx2">
                  <a:lumMod val="90000"/>
                  <a:lumOff val="10000"/>
                </a:schemeClr>
              </a:buClr>
              <a:buFont typeface="Arial" panose="020B0604020202020204" pitchFamily="34" charset="0"/>
              <a:buChar char="−"/>
            </a:pPr>
            <a:r>
              <a:rPr lang="en-US" sz="1400" dirty="0"/>
              <a:t>“Full Year” of data</a:t>
            </a:r>
          </a:p>
          <a:p>
            <a:pPr marL="514350" lvl="1">
              <a:buClr>
                <a:schemeClr val="tx2">
                  <a:lumMod val="90000"/>
                  <a:lumOff val="10000"/>
                </a:schemeClr>
              </a:buClr>
              <a:buFont typeface="Arial" panose="020B0604020202020204" pitchFamily="34" charset="0"/>
              <a:buChar char="−"/>
            </a:pPr>
            <a:r>
              <a:rPr lang="en-US" sz="1400" dirty="0"/>
              <a:t>6 Quality Measures (1 outcome) – MIPS APM Groups report 15; </a:t>
            </a:r>
          </a:p>
          <a:p>
            <a:pPr marL="514350" lvl="1">
              <a:buClr>
                <a:schemeClr val="tx2">
                  <a:lumMod val="90000"/>
                  <a:lumOff val="10000"/>
                </a:schemeClr>
              </a:buClr>
              <a:buFont typeface="Arial" panose="020B0604020202020204" pitchFamily="34" charset="0"/>
              <a:buChar char="−"/>
            </a:pPr>
            <a:r>
              <a:rPr lang="en-US" sz="1400" dirty="0"/>
              <a:t>4 improvement activities; or 2 for small, rural, HPSA or non-patient facing </a:t>
            </a:r>
          </a:p>
          <a:p>
            <a:pPr marL="514350" lvl="1">
              <a:buClr>
                <a:schemeClr val="tx2">
                  <a:lumMod val="90000"/>
                  <a:lumOff val="10000"/>
                </a:schemeClr>
              </a:buClr>
              <a:buFont typeface="Arial" panose="020B0604020202020204" pitchFamily="34" charset="0"/>
              <a:buChar char="−"/>
            </a:pPr>
            <a:r>
              <a:rPr lang="en-US" sz="1400" dirty="0"/>
              <a:t>Required or up to 9 of advancing care information measures</a:t>
            </a:r>
          </a:p>
          <a:p>
            <a:pPr marL="685800" lvl="1">
              <a:buClr>
                <a:schemeClr val="tx2">
                  <a:lumMod val="90000"/>
                  <a:lumOff val="10000"/>
                </a:schemeClr>
              </a:buClr>
              <a:buFont typeface="Arial" panose="020B0604020202020204" pitchFamily="34" charset="0"/>
              <a:buChar char="−"/>
            </a:pPr>
            <a:endParaRPr lang="en-US" sz="1400" dirty="0"/>
          </a:p>
        </p:txBody>
      </p:sp>
      <p:sp>
        <p:nvSpPr>
          <p:cNvPr id="53" name="Content Placeholder 10"/>
          <p:cNvSpPr>
            <a:spLocks noGrp="1"/>
          </p:cNvSpPr>
          <p:nvPr>
            <p:ph sz="half" idx="1"/>
          </p:nvPr>
        </p:nvSpPr>
        <p:spPr>
          <a:xfrm>
            <a:off x="9140190" y="2356582"/>
            <a:ext cx="2632709" cy="3810904"/>
          </a:xfrm>
          <a:solidFill>
            <a:schemeClr val="bg1">
              <a:lumMod val="95000"/>
            </a:schemeClr>
          </a:solidFill>
          <a:ln>
            <a:solidFill>
              <a:schemeClr val="bg1">
                <a:lumMod val="50000"/>
              </a:schemeClr>
            </a:solidFill>
          </a:ln>
        </p:spPr>
        <p:txBody>
          <a:bodyPr>
            <a:normAutofit/>
          </a:bodyPr>
          <a:lstStyle/>
          <a:p>
            <a:pPr marL="228600" indent="-228600"/>
            <a:r>
              <a:rPr lang="en-US" sz="1600" b="1" dirty="0"/>
              <a:t>Significant portion of Medicare patients or payments</a:t>
            </a:r>
          </a:p>
          <a:p>
            <a:pPr marL="514350" lvl="1">
              <a:buClr>
                <a:schemeClr val="tx2">
                  <a:lumMod val="90000"/>
                  <a:lumOff val="10000"/>
                </a:schemeClr>
              </a:buClr>
              <a:buFont typeface="Arial" panose="020B0604020202020204" pitchFamily="34" charset="0"/>
              <a:buChar char="−"/>
            </a:pPr>
            <a:r>
              <a:rPr lang="en-US" sz="1400" dirty="0"/>
              <a:t>Qualified Participant (QP) determination “snapshot” and inclusive</a:t>
            </a:r>
          </a:p>
          <a:p>
            <a:pPr marL="514350" lvl="1">
              <a:buClr>
                <a:schemeClr val="tx2">
                  <a:lumMod val="90000"/>
                  <a:lumOff val="10000"/>
                </a:schemeClr>
              </a:buClr>
              <a:buFont typeface="Arial" panose="020B0604020202020204" pitchFamily="34" charset="0"/>
              <a:buChar char="−"/>
            </a:pPr>
            <a:r>
              <a:rPr lang="en-US" sz="1400" dirty="0"/>
              <a:t>Driven by patient or payment thresholds</a:t>
            </a:r>
          </a:p>
          <a:p>
            <a:pPr marL="685800" lvl="1">
              <a:buClr>
                <a:schemeClr val="tx2">
                  <a:lumMod val="90000"/>
                  <a:lumOff val="10000"/>
                </a:schemeClr>
              </a:buClr>
              <a:buFont typeface="Arial" panose="020B0604020202020204" pitchFamily="34" charset="0"/>
              <a:buChar char="−"/>
            </a:pPr>
            <a:endParaRPr lang="en-US" sz="1400" dirty="0"/>
          </a:p>
        </p:txBody>
      </p:sp>
      <p:sp>
        <p:nvSpPr>
          <p:cNvPr id="21" name="TextBox 20"/>
          <p:cNvSpPr txBox="1"/>
          <p:nvPr/>
        </p:nvSpPr>
        <p:spPr>
          <a:xfrm rot="16200000">
            <a:off x="162335" y="1761717"/>
            <a:ext cx="1069791" cy="338554"/>
          </a:xfrm>
          <a:prstGeom prst="rect">
            <a:avLst/>
          </a:prstGeom>
          <a:noFill/>
        </p:spPr>
        <p:txBody>
          <a:bodyPr wrap="square" rtlCol="0">
            <a:spAutoFit/>
          </a:bodyPr>
          <a:lstStyle/>
          <a:p>
            <a:pPr algn="ctr"/>
            <a:r>
              <a:rPr lang="en-US" sz="1600" b="1" dirty="0">
                <a:solidFill>
                  <a:schemeClr val="accent1"/>
                </a:solidFill>
                <a:latin typeface="Arial" pitchFamily="34" charset="0"/>
                <a:cs typeface="Arial" pitchFamily="34" charset="0"/>
              </a:rPr>
              <a:t>Options</a:t>
            </a:r>
          </a:p>
        </p:txBody>
      </p:sp>
      <p:sp>
        <p:nvSpPr>
          <p:cNvPr id="7" name="TextBox 6"/>
          <p:cNvSpPr txBox="1"/>
          <p:nvPr/>
        </p:nvSpPr>
        <p:spPr>
          <a:xfrm>
            <a:off x="666750" y="1268054"/>
            <a:ext cx="731520" cy="707886"/>
          </a:xfrm>
          <a:prstGeom prst="rect">
            <a:avLst/>
          </a:prstGeom>
          <a:noFill/>
        </p:spPr>
        <p:txBody>
          <a:bodyPr wrap="square" rtlCol="0">
            <a:spAutoFit/>
          </a:bodyPr>
          <a:lstStyle/>
          <a:p>
            <a:pPr algn="ctr"/>
            <a:r>
              <a:rPr lang="en-US" sz="4000" b="1" dirty="0">
                <a:ln>
                  <a:solidFill>
                    <a:schemeClr val="bg1">
                      <a:lumMod val="95000"/>
                    </a:schemeClr>
                  </a:solidFill>
                </a:ln>
                <a:solidFill>
                  <a:srgbClr val="FF0000"/>
                </a:solidFill>
                <a:latin typeface="Arial" pitchFamily="34" charset="0"/>
                <a:cs typeface="Arial" pitchFamily="34" charset="0"/>
              </a:rPr>
              <a:t>1</a:t>
            </a:r>
          </a:p>
        </p:txBody>
      </p:sp>
      <p:sp>
        <p:nvSpPr>
          <p:cNvPr id="23" name="TextBox 22"/>
          <p:cNvSpPr txBox="1"/>
          <p:nvPr/>
        </p:nvSpPr>
        <p:spPr>
          <a:xfrm>
            <a:off x="3425190" y="1260434"/>
            <a:ext cx="731520" cy="707886"/>
          </a:xfrm>
          <a:prstGeom prst="rect">
            <a:avLst/>
          </a:prstGeom>
          <a:noFill/>
        </p:spPr>
        <p:txBody>
          <a:bodyPr wrap="square" rtlCol="0">
            <a:spAutoFit/>
          </a:bodyPr>
          <a:lstStyle/>
          <a:p>
            <a:pPr algn="ctr"/>
            <a:r>
              <a:rPr lang="en-US" sz="4000" b="1" dirty="0">
                <a:ln>
                  <a:solidFill>
                    <a:schemeClr val="bg1">
                      <a:lumMod val="95000"/>
                    </a:schemeClr>
                  </a:solidFill>
                </a:ln>
                <a:solidFill>
                  <a:srgbClr val="FF0000"/>
                </a:solidFill>
                <a:latin typeface="Arial" pitchFamily="34" charset="0"/>
                <a:cs typeface="Arial" pitchFamily="34" charset="0"/>
              </a:rPr>
              <a:t>2</a:t>
            </a:r>
          </a:p>
        </p:txBody>
      </p:sp>
      <p:sp>
        <p:nvSpPr>
          <p:cNvPr id="24" name="TextBox 23"/>
          <p:cNvSpPr txBox="1"/>
          <p:nvPr/>
        </p:nvSpPr>
        <p:spPr>
          <a:xfrm>
            <a:off x="6156960" y="1271864"/>
            <a:ext cx="731520" cy="707886"/>
          </a:xfrm>
          <a:prstGeom prst="rect">
            <a:avLst/>
          </a:prstGeom>
          <a:noFill/>
        </p:spPr>
        <p:txBody>
          <a:bodyPr wrap="square" rtlCol="0">
            <a:spAutoFit/>
          </a:bodyPr>
          <a:lstStyle/>
          <a:p>
            <a:pPr algn="ctr"/>
            <a:r>
              <a:rPr lang="en-US" sz="4000" b="1" dirty="0">
                <a:ln>
                  <a:solidFill>
                    <a:schemeClr val="bg1">
                      <a:lumMod val="95000"/>
                    </a:schemeClr>
                  </a:solidFill>
                </a:ln>
                <a:solidFill>
                  <a:srgbClr val="FF0000"/>
                </a:solidFill>
                <a:latin typeface="Arial" pitchFamily="34" charset="0"/>
                <a:cs typeface="Arial" pitchFamily="34" charset="0"/>
              </a:rPr>
              <a:t>3</a:t>
            </a:r>
          </a:p>
        </p:txBody>
      </p:sp>
      <p:sp>
        <p:nvSpPr>
          <p:cNvPr id="25" name="TextBox 24"/>
          <p:cNvSpPr txBox="1"/>
          <p:nvPr/>
        </p:nvSpPr>
        <p:spPr>
          <a:xfrm>
            <a:off x="8888730" y="1249004"/>
            <a:ext cx="731520" cy="707886"/>
          </a:xfrm>
          <a:prstGeom prst="rect">
            <a:avLst/>
          </a:prstGeom>
          <a:noFill/>
        </p:spPr>
        <p:txBody>
          <a:bodyPr wrap="square" rtlCol="0">
            <a:spAutoFit/>
          </a:bodyPr>
          <a:lstStyle/>
          <a:p>
            <a:pPr algn="ctr"/>
            <a:r>
              <a:rPr lang="en-US" sz="4000" b="1" dirty="0">
                <a:ln>
                  <a:solidFill>
                    <a:schemeClr val="bg1">
                      <a:lumMod val="95000"/>
                    </a:schemeClr>
                  </a:solidFill>
                </a:ln>
                <a:solidFill>
                  <a:srgbClr val="FF0000"/>
                </a:solidFill>
                <a:latin typeface="Arial" pitchFamily="34" charset="0"/>
                <a:cs typeface="Arial" pitchFamily="34" charset="0"/>
              </a:rPr>
              <a:t>4</a:t>
            </a:r>
          </a:p>
        </p:txBody>
      </p:sp>
      <p:pic>
        <p:nvPicPr>
          <p:cNvPr id="1028" name="Picture 4" descr="Image result for black and white emoji face yikes PNG"/>
          <p:cNvPicPr>
            <a:picLocks noChangeAspect="1" noChangeArrowheads="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593613" y="5483106"/>
            <a:ext cx="752416" cy="75241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black and white emoji face sad PNG"/>
          <p:cNvPicPr>
            <a:picLocks noChangeAspect="1" noChangeArrowheads="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76846" y="5545357"/>
            <a:ext cx="628942" cy="628942"/>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Image result for black and white emoji face smile PNG"/>
          <p:cNvPicPr>
            <a:picLocks noChangeAspect="1" noChangeArrowheads="1"/>
          </p:cNvPicPr>
          <p:nvPr/>
        </p:nvPicPr>
        <p:blipFill>
          <a:blip r:embed="rId5"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420399" y="5555799"/>
            <a:ext cx="624849" cy="624849"/>
          </a:xfrm>
          <a:prstGeom prst="rect">
            <a:avLst/>
          </a:prstGeom>
          <a:noFill/>
          <a:extLst>
            <a:ext uri="{909E8E84-426E-40DD-AFC4-6F175D3DCCD1}">
              <a14:hiddenFill xmlns:a14="http://schemas.microsoft.com/office/drawing/2010/main">
                <a:solidFill>
                  <a:srgbClr val="FFFFFF"/>
                </a:solidFill>
              </a14:hiddenFill>
            </a:ext>
          </a:extLst>
        </p:spPr>
      </p:pic>
      <p:pic>
        <p:nvPicPr>
          <p:cNvPr id="1041" name="Picture 17"/>
          <p:cNvPicPr>
            <a:picLocks noChangeAspect="1" noChangeArrowheads="1"/>
          </p:cNvPicPr>
          <p:nvPr/>
        </p:nvPicPr>
        <p:blipFill>
          <a:blip r:embed="rId6"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9133751" y="5534027"/>
            <a:ext cx="669925" cy="669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Oval 12"/>
          <p:cNvSpPr/>
          <p:nvPr/>
        </p:nvSpPr>
        <p:spPr>
          <a:xfrm>
            <a:off x="9862457" y="4343399"/>
            <a:ext cx="1894114" cy="1826807"/>
          </a:xfrm>
          <a:prstGeom prst="ellipse">
            <a:avLst/>
          </a:prstGeom>
          <a:solidFill>
            <a:schemeClr val="accent4"/>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10379525" y="4430482"/>
            <a:ext cx="892629" cy="276999"/>
          </a:xfrm>
          <a:prstGeom prst="rect">
            <a:avLst/>
          </a:prstGeom>
          <a:noFill/>
        </p:spPr>
        <p:txBody>
          <a:bodyPr wrap="square" rtlCol="0">
            <a:spAutoFit/>
          </a:bodyPr>
          <a:lstStyle/>
          <a:p>
            <a:pPr algn="ctr"/>
            <a:r>
              <a:rPr lang="en-US" sz="1200" b="1" dirty="0">
                <a:solidFill>
                  <a:schemeClr val="bg1"/>
                </a:solidFill>
                <a:latin typeface="Arial" pitchFamily="34" charset="0"/>
                <a:cs typeface="Arial" pitchFamily="34" charset="0"/>
              </a:rPr>
              <a:t>APMs</a:t>
            </a:r>
          </a:p>
        </p:txBody>
      </p:sp>
      <p:sp>
        <p:nvSpPr>
          <p:cNvPr id="42" name="Oval 41"/>
          <p:cNvSpPr/>
          <p:nvPr/>
        </p:nvSpPr>
        <p:spPr>
          <a:xfrm>
            <a:off x="10123712" y="4827227"/>
            <a:ext cx="1360714" cy="1332094"/>
          </a:xfrm>
          <a:prstGeom prst="ellipse">
            <a:avLst/>
          </a:prstGeom>
          <a:solidFill>
            <a:schemeClr val="accent4">
              <a:lumMod val="60000"/>
              <a:lumOff val="4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10270663" y="4999808"/>
            <a:ext cx="1083131" cy="276999"/>
          </a:xfrm>
          <a:prstGeom prst="rect">
            <a:avLst/>
          </a:prstGeom>
          <a:noFill/>
        </p:spPr>
        <p:txBody>
          <a:bodyPr wrap="square" rtlCol="0">
            <a:spAutoFit/>
          </a:bodyPr>
          <a:lstStyle/>
          <a:p>
            <a:pPr algn="ctr"/>
            <a:r>
              <a:rPr lang="en-US" sz="1200" b="1" dirty="0">
                <a:solidFill>
                  <a:schemeClr val="bg1"/>
                </a:solidFill>
                <a:latin typeface="Arial" pitchFamily="34" charset="0"/>
                <a:cs typeface="Arial" pitchFamily="34" charset="0"/>
              </a:rPr>
              <a:t>MIPS APMs</a:t>
            </a:r>
          </a:p>
        </p:txBody>
      </p:sp>
      <p:sp>
        <p:nvSpPr>
          <p:cNvPr id="55" name="Oval 54"/>
          <p:cNvSpPr/>
          <p:nvPr/>
        </p:nvSpPr>
        <p:spPr>
          <a:xfrm>
            <a:off x="10395852" y="5333422"/>
            <a:ext cx="876302" cy="836781"/>
          </a:xfrm>
          <a:prstGeom prst="ellipse">
            <a:avLst/>
          </a:prstGeom>
          <a:solidFill>
            <a:schemeClr val="accent4">
              <a:lumMod val="20000"/>
              <a:lumOff val="8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10363194" y="5547704"/>
            <a:ext cx="957942" cy="461665"/>
          </a:xfrm>
          <a:prstGeom prst="rect">
            <a:avLst/>
          </a:prstGeom>
          <a:noFill/>
        </p:spPr>
        <p:txBody>
          <a:bodyPr wrap="square" rtlCol="0">
            <a:spAutoFit/>
          </a:bodyPr>
          <a:lstStyle/>
          <a:p>
            <a:pPr algn="ctr"/>
            <a:r>
              <a:rPr lang="en-US" sz="1200" b="1" dirty="0">
                <a:latin typeface="Arial" pitchFamily="34" charset="0"/>
                <a:cs typeface="Arial" pitchFamily="34" charset="0"/>
              </a:rPr>
              <a:t>Advanced APMs</a:t>
            </a:r>
          </a:p>
        </p:txBody>
      </p:sp>
    </p:spTree>
    <p:extLst>
      <p:ext uri="{BB962C8B-B14F-4D97-AF65-F5344CB8AC3E}">
        <p14:creationId xmlns:p14="http://schemas.microsoft.com/office/powerpoint/2010/main" val="3140320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MIPS Composite Performance Score</a:t>
            </a:r>
          </a:p>
        </p:txBody>
      </p:sp>
      <p:sp>
        <p:nvSpPr>
          <p:cNvPr id="4" name="TextBox 3"/>
          <p:cNvSpPr txBox="1"/>
          <p:nvPr/>
        </p:nvSpPr>
        <p:spPr>
          <a:xfrm>
            <a:off x="856375" y="6099365"/>
            <a:ext cx="10807534" cy="600164"/>
          </a:xfrm>
          <a:prstGeom prst="rect">
            <a:avLst/>
          </a:prstGeom>
          <a:noFill/>
        </p:spPr>
        <p:txBody>
          <a:bodyPr wrap="square" rtlCol="0">
            <a:spAutoFit/>
          </a:bodyPr>
          <a:lstStyle/>
          <a:p>
            <a:r>
              <a:rPr lang="en-US" sz="1100" dirty="0">
                <a:latin typeface="Arial" panose="020B0604020202020204" pitchFamily="34" charset="0"/>
                <a:cs typeface="Arial" panose="020B0604020202020204" pitchFamily="34" charset="0"/>
              </a:rPr>
              <a:t>CMS, Medicare Program; Merit-Based Incentive Payment System (MIPS) and Alternative Payment Model (APM) Incentive under the Physician Fee Schedule, and Criteria for Physician-Focused Payment Models, Final Rule, Released to Office of Federal Register, October 14, 2016. CMS, Medicare Program:  CY 2018 Updates to the Quality Payment Program, Proposed Rule, Federal Register, June 30, 2017.</a:t>
            </a:r>
          </a:p>
        </p:txBody>
      </p:sp>
      <p:graphicFrame>
        <p:nvGraphicFramePr>
          <p:cNvPr id="5" name="Table 4"/>
          <p:cNvGraphicFramePr>
            <a:graphicFrameLocks noGrp="1"/>
          </p:cNvGraphicFramePr>
          <p:nvPr>
            <p:extLst>
              <p:ext uri="{D42A27DB-BD31-4B8C-83A1-F6EECF244321}">
                <p14:modId xmlns:p14="http://schemas.microsoft.com/office/powerpoint/2010/main" val="2545989147"/>
              </p:ext>
            </p:extLst>
          </p:nvPr>
        </p:nvGraphicFramePr>
        <p:xfrm>
          <a:off x="914406" y="1424753"/>
          <a:ext cx="10728254" cy="4472325"/>
        </p:xfrm>
        <a:graphic>
          <a:graphicData uri="http://schemas.openxmlformats.org/drawingml/2006/table">
            <a:tbl>
              <a:tblPr firstRow="1" firstCol="1" bandRow="1"/>
              <a:tblGrid>
                <a:gridCol w="1988289">
                  <a:extLst>
                    <a:ext uri="{9D8B030D-6E8A-4147-A177-3AD203B41FA5}">
                      <a16:colId xmlns:a16="http://schemas.microsoft.com/office/drawing/2014/main" val="20000"/>
                    </a:ext>
                  </a:extLst>
                </a:gridCol>
                <a:gridCol w="2378965">
                  <a:extLst>
                    <a:ext uri="{9D8B030D-6E8A-4147-A177-3AD203B41FA5}">
                      <a16:colId xmlns:a16="http://schemas.microsoft.com/office/drawing/2014/main" val="20001"/>
                    </a:ext>
                  </a:extLst>
                </a:gridCol>
                <a:gridCol w="1898806">
                  <a:extLst>
                    <a:ext uri="{9D8B030D-6E8A-4147-A177-3AD203B41FA5}">
                      <a16:colId xmlns:a16="http://schemas.microsoft.com/office/drawing/2014/main" val="20002"/>
                    </a:ext>
                  </a:extLst>
                </a:gridCol>
                <a:gridCol w="2278567">
                  <a:extLst>
                    <a:ext uri="{9D8B030D-6E8A-4147-A177-3AD203B41FA5}">
                      <a16:colId xmlns:a16="http://schemas.microsoft.com/office/drawing/2014/main" val="20003"/>
                    </a:ext>
                  </a:extLst>
                </a:gridCol>
                <a:gridCol w="2183627">
                  <a:extLst>
                    <a:ext uri="{9D8B030D-6E8A-4147-A177-3AD203B41FA5}">
                      <a16:colId xmlns:a16="http://schemas.microsoft.com/office/drawing/2014/main" val="20004"/>
                    </a:ext>
                  </a:extLst>
                </a:gridCol>
              </a:tblGrid>
              <a:tr h="1188608">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algn="ctr">
                        <a:spcBef>
                          <a:spcPts val="0"/>
                        </a:spcBef>
                        <a:spcAft>
                          <a:spcPts val="0"/>
                        </a:spcAft>
                      </a:pPr>
                      <a:r>
                        <a:rPr lang="en-US" sz="1800" b="1" dirty="0">
                          <a:solidFill>
                            <a:srgbClr val="1F497D"/>
                          </a:solidFill>
                          <a:effectLst/>
                          <a:latin typeface="Calibri"/>
                          <a:ea typeface="Calibri"/>
                          <a:cs typeface="Times New Roman"/>
                        </a:rPr>
                        <a:t>Performance Year / Application Year</a:t>
                      </a:r>
                      <a:endParaRPr lang="en-US" sz="14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algn="ctr">
                        <a:spcBef>
                          <a:spcPts val="0"/>
                        </a:spcBef>
                        <a:spcAft>
                          <a:spcPts val="0"/>
                        </a:spcAft>
                      </a:pPr>
                      <a:r>
                        <a:rPr lang="en-US" sz="1800" b="1" dirty="0">
                          <a:solidFill>
                            <a:srgbClr val="1F497D"/>
                          </a:solidFill>
                          <a:effectLst/>
                          <a:latin typeface="Calibri"/>
                          <a:ea typeface="Calibri"/>
                          <a:cs typeface="Times New Roman"/>
                        </a:rPr>
                        <a:t>Quality Measures</a:t>
                      </a:r>
                      <a:endParaRPr lang="en-US" sz="14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algn="ctr">
                        <a:spcBef>
                          <a:spcPts val="0"/>
                        </a:spcBef>
                        <a:spcAft>
                          <a:spcPts val="0"/>
                        </a:spcAft>
                      </a:pPr>
                      <a:r>
                        <a:rPr lang="en-US" sz="1800" b="1" dirty="0">
                          <a:solidFill>
                            <a:srgbClr val="1F497D"/>
                          </a:solidFill>
                          <a:effectLst/>
                          <a:latin typeface="Calibri"/>
                          <a:ea typeface="Calibri"/>
                          <a:cs typeface="Times New Roman"/>
                        </a:rPr>
                        <a:t>Resource Use or Cost</a:t>
                      </a:r>
                      <a:endParaRPr lang="en-US" sz="14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algn="ctr">
                        <a:spcBef>
                          <a:spcPts val="0"/>
                        </a:spcBef>
                        <a:spcAft>
                          <a:spcPts val="0"/>
                        </a:spcAft>
                      </a:pPr>
                      <a:r>
                        <a:rPr lang="en-US" sz="1800" b="1">
                          <a:solidFill>
                            <a:srgbClr val="1F497D"/>
                          </a:solidFill>
                          <a:effectLst/>
                          <a:latin typeface="Calibri"/>
                          <a:ea typeface="Calibri"/>
                          <a:cs typeface="Times New Roman"/>
                        </a:rPr>
                        <a:t>Improvement Activities</a:t>
                      </a:r>
                      <a:endParaRPr lang="en-US" sz="14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algn="ctr">
                        <a:spcBef>
                          <a:spcPts val="0"/>
                        </a:spcBef>
                        <a:spcAft>
                          <a:spcPts val="0"/>
                        </a:spcAft>
                      </a:pPr>
                      <a:r>
                        <a:rPr lang="en-US" sz="1800" b="1">
                          <a:solidFill>
                            <a:srgbClr val="1F497D"/>
                          </a:solidFill>
                          <a:effectLst/>
                          <a:latin typeface="Calibri"/>
                          <a:ea typeface="Calibri"/>
                          <a:cs typeface="Times New Roman"/>
                        </a:rPr>
                        <a:t>Advancing Care Information</a:t>
                      </a:r>
                      <a:endParaRPr lang="en-US" sz="14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9D9D9"/>
                    </a:solidFill>
                  </a:tcPr>
                </a:tc>
                <a:extLst>
                  <a:ext uri="{0D108BD9-81ED-4DB2-BD59-A6C34878D82A}">
                    <a16:rowId xmlns:a16="http://schemas.microsoft.com/office/drawing/2014/main" val="10000"/>
                  </a:ext>
                </a:extLst>
              </a:tr>
              <a:tr h="1154128">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algn="ctr">
                        <a:spcBef>
                          <a:spcPts val="0"/>
                        </a:spcBef>
                        <a:spcAft>
                          <a:spcPts val="0"/>
                        </a:spcAft>
                      </a:pPr>
                      <a:r>
                        <a:rPr lang="en-US" sz="1800" b="1" i="1" dirty="0">
                          <a:solidFill>
                            <a:srgbClr val="FFFFFF"/>
                          </a:solidFill>
                          <a:effectLst/>
                          <a:latin typeface="Calibri"/>
                          <a:ea typeface="Calibri"/>
                          <a:cs typeface="Times New Roman"/>
                        </a:rPr>
                        <a:t>Description</a:t>
                      </a:r>
                      <a:endParaRPr lang="en-US" sz="16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a:spcBef>
                          <a:spcPts val="0"/>
                        </a:spcBef>
                        <a:spcAft>
                          <a:spcPts val="0"/>
                        </a:spcAft>
                      </a:pPr>
                      <a:r>
                        <a:rPr lang="en-US" sz="1400" i="1" dirty="0">
                          <a:solidFill>
                            <a:srgbClr val="FFFFFF"/>
                          </a:solidFill>
                          <a:effectLst/>
                          <a:latin typeface="Calibri"/>
                          <a:ea typeface="Calibri"/>
                          <a:cs typeface="Times New Roman"/>
                        </a:rPr>
                        <a:t>Replaces CMS Physician Quality Reporting System (PQRS)</a:t>
                      </a:r>
                      <a:endParaRPr lang="en-US" sz="20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a:spcBef>
                          <a:spcPts val="0"/>
                        </a:spcBef>
                        <a:spcAft>
                          <a:spcPts val="0"/>
                        </a:spcAft>
                      </a:pPr>
                      <a:r>
                        <a:rPr lang="en-US" sz="1400" i="1" dirty="0">
                          <a:solidFill>
                            <a:srgbClr val="FFFFFF"/>
                          </a:solidFill>
                          <a:effectLst/>
                          <a:latin typeface="Calibri"/>
                          <a:ea typeface="Calibri"/>
                          <a:cs typeface="Times New Roman"/>
                        </a:rPr>
                        <a:t>Replaces ACA Value-based Payment Modifier</a:t>
                      </a:r>
                      <a:endParaRPr lang="en-US" sz="20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a:spcBef>
                          <a:spcPts val="0"/>
                        </a:spcBef>
                        <a:spcAft>
                          <a:spcPts val="0"/>
                        </a:spcAft>
                      </a:pPr>
                      <a:r>
                        <a:rPr lang="en-US" sz="1400" i="1" dirty="0">
                          <a:solidFill>
                            <a:srgbClr val="FFFFFF"/>
                          </a:solidFill>
                          <a:effectLst/>
                          <a:latin typeface="Calibri"/>
                          <a:ea typeface="Calibri"/>
                          <a:cs typeface="Times New Roman"/>
                        </a:rPr>
                        <a:t>New category of measurement; Medical Homes and NCQA PCSR receive full credit; 93 activities available</a:t>
                      </a:r>
                      <a:endParaRPr lang="en-US" sz="20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a:spcBef>
                          <a:spcPts val="0"/>
                        </a:spcBef>
                        <a:spcAft>
                          <a:spcPts val="0"/>
                        </a:spcAft>
                      </a:pPr>
                      <a:r>
                        <a:rPr lang="en-US" sz="1400" i="1" dirty="0">
                          <a:solidFill>
                            <a:srgbClr val="FFFFFF"/>
                          </a:solidFill>
                          <a:effectLst/>
                          <a:latin typeface="Calibri"/>
                          <a:ea typeface="Calibri"/>
                          <a:cs typeface="Times New Roman"/>
                        </a:rPr>
                        <a:t>Replaces CMS EHR Incentive Programs f/k/a Meaningful Use; </a:t>
                      </a:r>
                      <a:endParaRPr lang="en-US" sz="20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0070C0"/>
                    </a:solidFill>
                  </a:tcPr>
                </a:tc>
                <a:extLst>
                  <a:ext uri="{0D108BD9-81ED-4DB2-BD59-A6C34878D82A}">
                    <a16:rowId xmlns:a16="http://schemas.microsoft.com/office/drawing/2014/main" val="10001"/>
                  </a:ext>
                </a:extLst>
              </a:tr>
              <a:tr h="954247">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algn="ctr">
                        <a:spcBef>
                          <a:spcPts val="0"/>
                        </a:spcBef>
                        <a:spcAft>
                          <a:spcPts val="0"/>
                        </a:spcAft>
                      </a:pPr>
                      <a:r>
                        <a:rPr lang="en-US" sz="1800" b="1" i="1">
                          <a:solidFill>
                            <a:srgbClr val="FFFFFF"/>
                          </a:solidFill>
                          <a:effectLst/>
                          <a:latin typeface="Calibri"/>
                          <a:ea typeface="Calibri"/>
                          <a:cs typeface="Times New Roman"/>
                        </a:rPr>
                        <a:t>Reporting Methods</a:t>
                      </a:r>
                      <a:endParaRPr lang="en-US" sz="16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a:spcBef>
                          <a:spcPts val="0"/>
                        </a:spcBef>
                        <a:spcAft>
                          <a:spcPts val="0"/>
                        </a:spcAft>
                      </a:pPr>
                      <a:r>
                        <a:rPr lang="en-US" sz="1400" i="1" dirty="0">
                          <a:solidFill>
                            <a:srgbClr val="FFFFFF"/>
                          </a:solidFill>
                          <a:effectLst/>
                          <a:latin typeface="Calibri"/>
                          <a:ea typeface="Calibri"/>
                          <a:cs typeface="Times New Roman"/>
                        </a:rPr>
                        <a:t>Claims, CSV, Web Interface (for group reporting), EHR, Qualified Clinical Data Registry (QCDR)</a:t>
                      </a:r>
                      <a:endParaRPr lang="en-US" sz="20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a:spcBef>
                          <a:spcPts val="0"/>
                        </a:spcBef>
                        <a:spcAft>
                          <a:spcPts val="0"/>
                        </a:spcAft>
                      </a:pPr>
                      <a:r>
                        <a:rPr lang="en-US" sz="1400" i="1" dirty="0">
                          <a:solidFill>
                            <a:srgbClr val="FFFFFF"/>
                          </a:solidFill>
                          <a:effectLst/>
                          <a:latin typeface="Calibri"/>
                          <a:ea typeface="Calibri"/>
                          <a:cs typeface="Times New Roman"/>
                        </a:rPr>
                        <a:t>Claims</a:t>
                      </a:r>
                      <a:endParaRPr lang="en-US" sz="20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a:spcBef>
                          <a:spcPts val="0"/>
                        </a:spcBef>
                        <a:spcAft>
                          <a:spcPts val="0"/>
                        </a:spcAft>
                      </a:pPr>
                      <a:r>
                        <a:rPr lang="en-US" sz="1400" i="1" dirty="0">
                          <a:solidFill>
                            <a:srgbClr val="FFFFFF"/>
                          </a:solidFill>
                          <a:effectLst/>
                          <a:latin typeface="Calibri"/>
                          <a:ea typeface="Calibri"/>
                          <a:cs typeface="Times New Roman"/>
                        </a:rPr>
                        <a:t>Attestation, QCDR, Qualified Registry, EHR Vendor </a:t>
                      </a:r>
                      <a:endParaRPr lang="en-US" sz="20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a:spcBef>
                          <a:spcPts val="0"/>
                        </a:spcBef>
                        <a:spcAft>
                          <a:spcPts val="0"/>
                        </a:spcAft>
                      </a:pPr>
                      <a:r>
                        <a:rPr lang="en-US" sz="1400" i="1" dirty="0">
                          <a:solidFill>
                            <a:srgbClr val="FFFFFF"/>
                          </a:solidFill>
                          <a:effectLst/>
                          <a:latin typeface="Calibri"/>
                          <a:ea typeface="Calibri"/>
                          <a:cs typeface="Times New Roman"/>
                        </a:rPr>
                        <a:t>Attestation, QCDR, Qualified Registry, EHR Vendor, Web Interface (groups only)</a:t>
                      </a:r>
                      <a:endParaRPr lang="en-US" sz="20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0070C0"/>
                    </a:solidFill>
                  </a:tcPr>
                </a:tc>
                <a:extLst>
                  <a:ext uri="{0D108BD9-81ED-4DB2-BD59-A6C34878D82A}">
                    <a16:rowId xmlns:a16="http://schemas.microsoft.com/office/drawing/2014/main" val="10002"/>
                  </a:ext>
                </a:extLst>
              </a:tr>
              <a:tr h="381168">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algn="ctr">
                        <a:spcBef>
                          <a:spcPts val="0"/>
                        </a:spcBef>
                        <a:spcAft>
                          <a:spcPts val="0"/>
                        </a:spcAft>
                      </a:pPr>
                      <a:r>
                        <a:rPr lang="en-US" sz="1800" b="1">
                          <a:solidFill>
                            <a:srgbClr val="1F497D"/>
                          </a:solidFill>
                          <a:effectLst/>
                          <a:latin typeface="Calibri"/>
                          <a:ea typeface="Calibri"/>
                          <a:cs typeface="Times New Roman"/>
                        </a:rPr>
                        <a:t>2017 / 2019</a:t>
                      </a:r>
                      <a:endParaRPr lang="en-US" sz="14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algn="ctr">
                        <a:spcBef>
                          <a:spcPts val="0"/>
                        </a:spcBef>
                        <a:spcAft>
                          <a:spcPts val="0"/>
                        </a:spcAft>
                      </a:pPr>
                      <a:r>
                        <a:rPr lang="en-US" sz="1800">
                          <a:solidFill>
                            <a:srgbClr val="1F497D"/>
                          </a:solidFill>
                          <a:effectLst/>
                          <a:latin typeface="Calibri"/>
                          <a:ea typeface="Calibri"/>
                          <a:cs typeface="Times New Roman"/>
                        </a:rPr>
                        <a:t>60%</a:t>
                      </a:r>
                      <a:endParaRPr lang="en-US" sz="14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algn="ctr">
                        <a:spcBef>
                          <a:spcPts val="0"/>
                        </a:spcBef>
                        <a:spcAft>
                          <a:spcPts val="0"/>
                        </a:spcAft>
                      </a:pPr>
                      <a:r>
                        <a:rPr lang="en-US" sz="1800">
                          <a:solidFill>
                            <a:srgbClr val="1F497D"/>
                          </a:solidFill>
                          <a:effectLst/>
                          <a:latin typeface="Calibri"/>
                          <a:ea typeface="Calibri"/>
                          <a:cs typeface="Times New Roman"/>
                        </a:rPr>
                        <a:t>0%*</a:t>
                      </a:r>
                      <a:endParaRPr lang="en-US" sz="14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algn="ctr">
                        <a:spcBef>
                          <a:spcPts val="0"/>
                        </a:spcBef>
                        <a:spcAft>
                          <a:spcPts val="0"/>
                        </a:spcAft>
                      </a:pPr>
                      <a:r>
                        <a:rPr lang="en-US" sz="1800">
                          <a:solidFill>
                            <a:srgbClr val="1F497D"/>
                          </a:solidFill>
                          <a:effectLst/>
                          <a:latin typeface="Calibri"/>
                          <a:ea typeface="Calibri"/>
                          <a:cs typeface="Times New Roman"/>
                        </a:rPr>
                        <a:t>15%</a:t>
                      </a:r>
                      <a:endParaRPr lang="en-US" sz="14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algn="ctr">
                        <a:spcBef>
                          <a:spcPts val="0"/>
                        </a:spcBef>
                        <a:spcAft>
                          <a:spcPts val="0"/>
                        </a:spcAft>
                      </a:pPr>
                      <a:r>
                        <a:rPr lang="en-US" sz="1800" dirty="0">
                          <a:solidFill>
                            <a:srgbClr val="1F497D"/>
                          </a:solidFill>
                          <a:effectLst/>
                          <a:latin typeface="Calibri"/>
                          <a:ea typeface="Calibri"/>
                          <a:cs typeface="Times New Roman"/>
                        </a:rPr>
                        <a:t>25%</a:t>
                      </a:r>
                      <a:endParaRPr lang="en-US" sz="14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397087">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algn="ctr">
                        <a:spcBef>
                          <a:spcPts val="0"/>
                        </a:spcBef>
                        <a:spcAft>
                          <a:spcPts val="0"/>
                        </a:spcAft>
                      </a:pPr>
                      <a:r>
                        <a:rPr lang="en-US" sz="1800" b="1" dirty="0">
                          <a:solidFill>
                            <a:srgbClr val="1F497D"/>
                          </a:solidFill>
                          <a:effectLst/>
                          <a:latin typeface="Calibri"/>
                          <a:ea typeface="Calibri"/>
                          <a:cs typeface="Times New Roman"/>
                        </a:rPr>
                        <a:t>2018 / 2020</a:t>
                      </a:r>
                      <a:endParaRPr lang="en-US" sz="14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algn="ctr">
                        <a:spcBef>
                          <a:spcPts val="0"/>
                        </a:spcBef>
                        <a:spcAft>
                          <a:spcPts val="0"/>
                        </a:spcAft>
                      </a:pPr>
                      <a:r>
                        <a:rPr lang="en-US" sz="1800" dirty="0">
                          <a:solidFill>
                            <a:srgbClr val="1F497D"/>
                          </a:solidFill>
                          <a:effectLst/>
                          <a:latin typeface="Calibri"/>
                          <a:ea typeface="Calibri"/>
                          <a:cs typeface="Times New Roman"/>
                        </a:rPr>
                        <a:t>60%</a:t>
                      </a:r>
                      <a:endParaRPr lang="en-US" sz="14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algn="ctr">
                        <a:spcBef>
                          <a:spcPts val="0"/>
                        </a:spcBef>
                        <a:spcAft>
                          <a:spcPts val="0"/>
                        </a:spcAft>
                      </a:pPr>
                      <a:r>
                        <a:rPr lang="en-US" sz="1800" dirty="0">
                          <a:solidFill>
                            <a:srgbClr val="1F497D"/>
                          </a:solidFill>
                          <a:effectLst/>
                          <a:latin typeface="Calibri"/>
                          <a:ea typeface="Calibri"/>
                          <a:cs typeface="Times New Roman"/>
                        </a:rPr>
                        <a:t>0%*</a:t>
                      </a:r>
                      <a:endParaRPr lang="en-US" sz="14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algn="ctr">
                        <a:spcBef>
                          <a:spcPts val="0"/>
                        </a:spcBef>
                        <a:spcAft>
                          <a:spcPts val="0"/>
                        </a:spcAft>
                      </a:pPr>
                      <a:r>
                        <a:rPr lang="en-US" sz="1800">
                          <a:solidFill>
                            <a:srgbClr val="1F497D"/>
                          </a:solidFill>
                          <a:effectLst/>
                          <a:latin typeface="Calibri"/>
                          <a:ea typeface="Calibri"/>
                          <a:cs typeface="Times New Roman"/>
                        </a:rPr>
                        <a:t>15%</a:t>
                      </a:r>
                      <a:endParaRPr lang="en-US" sz="14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algn="ctr">
                        <a:spcBef>
                          <a:spcPts val="0"/>
                        </a:spcBef>
                        <a:spcAft>
                          <a:spcPts val="0"/>
                        </a:spcAft>
                      </a:pPr>
                      <a:r>
                        <a:rPr lang="en-US" sz="1800" dirty="0">
                          <a:solidFill>
                            <a:srgbClr val="1F497D"/>
                          </a:solidFill>
                          <a:effectLst/>
                          <a:latin typeface="Calibri"/>
                          <a:ea typeface="Calibri"/>
                          <a:cs typeface="Times New Roman"/>
                        </a:rPr>
                        <a:t>25%</a:t>
                      </a:r>
                      <a:endParaRPr lang="en-US" sz="14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397087">
                <a:tc>
                  <a:txBody>
                    <a:bodyPr/>
                    <a:lstStyle/>
                    <a:p>
                      <a:pPr marL="0" marR="0" algn="ctr" defTabSz="914400" rtl="0" eaLnBrk="1" latinLnBrk="0" hangingPunct="1">
                        <a:spcBef>
                          <a:spcPts val="0"/>
                        </a:spcBef>
                        <a:spcAft>
                          <a:spcPts val="0"/>
                        </a:spcAft>
                      </a:pPr>
                      <a:r>
                        <a:rPr lang="en-US" sz="1800" b="1" kern="1200" dirty="0">
                          <a:solidFill>
                            <a:srgbClr val="1F497D"/>
                          </a:solidFill>
                          <a:effectLst/>
                          <a:latin typeface="Calibri"/>
                          <a:ea typeface="Calibri"/>
                          <a:cs typeface="Times New Roman"/>
                        </a:rPr>
                        <a:t>2019 / 2021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algn="ctr" defTabSz="914400" rtl="0" eaLnBrk="1" latinLnBrk="0" hangingPunct="1">
                        <a:spcBef>
                          <a:spcPts val="0"/>
                        </a:spcBef>
                        <a:spcAft>
                          <a:spcPts val="0"/>
                        </a:spcAft>
                      </a:pPr>
                      <a:r>
                        <a:rPr lang="en-US" sz="1800" b="0" kern="1200" dirty="0">
                          <a:solidFill>
                            <a:srgbClr val="1F497D"/>
                          </a:solidFill>
                          <a:effectLst/>
                          <a:latin typeface="Calibri"/>
                          <a:ea typeface="Calibri"/>
                          <a:cs typeface="Times New Roman"/>
                        </a:rPr>
                        <a:t>30%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defTabSz="914400" rtl="0" eaLnBrk="1" latinLnBrk="0" hangingPunct="1">
                        <a:spcBef>
                          <a:spcPts val="0"/>
                        </a:spcBef>
                        <a:spcAft>
                          <a:spcPts val="0"/>
                        </a:spcAft>
                      </a:pPr>
                      <a:r>
                        <a:rPr lang="en-US" sz="1800" b="0" kern="1200" dirty="0">
                          <a:solidFill>
                            <a:srgbClr val="1F497D"/>
                          </a:solidFill>
                          <a:effectLst/>
                          <a:latin typeface="Calibri"/>
                          <a:ea typeface="Calibri"/>
                          <a:cs typeface="Times New Roman"/>
                        </a:rPr>
                        <a:t>30%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defTabSz="914400" rtl="0" eaLnBrk="1" latinLnBrk="0" hangingPunct="1">
                        <a:spcBef>
                          <a:spcPts val="0"/>
                        </a:spcBef>
                        <a:spcAft>
                          <a:spcPts val="0"/>
                        </a:spcAft>
                      </a:pPr>
                      <a:r>
                        <a:rPr lang="en-US" sz="1800" b="0" kern="1200" dirty="0">
                          <a:solidFill>
                            <a:srgbClr val="1F497D"/>
                          </a:solidFill>
                          <a:effectLst/>
                          <a:latin typeface="Calibri"/>
                          <a:ea typeface="Calibri"/>
                          <a:cs typeface="Times New Roman"/>
                        </a:rPr>
                        <a:t>15%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defTabSz="914400" rtl="0" eaLnBrk="1" latinLnBrk="0" hangingPunct="1">
                        <a:spcBef>
                          <a:spcPts val="0"/>
                        </a:spcBef>
                        <a:spcAft>
                          <a:spcPts val="0"/>
                        </a:spcAft>
                      </a:pPr>
                      <a:r>
                        <a:rPr lang="en-US" sz="1800" b="0" kern="1200" dirty="0">
                          <a:solidFill>
                            <a:srgbClr val="1F497D"/>
                          </a:solidFill>
                          <a:effectLst/>
                          <a:latin typeface="Calibri"/>
                          <a:ea typeface="Calibri"/>
                          <a:cs typeface="Times New Roman"/>
                        </a:rPr>
                        <a:t>25%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bl>
          </a:graphicData>
        </a:graphic>
      </p:graphicFrame>
      <p:sp>
        <p:nvSpPr>
          <p:cNvPr id="6" name="Rectangle 5"/>
          <p:cNvSpPr/>
          <p:nvPr/>
        </p:nvSpPr>
        <p:spPr>
          <a:xfrm>
            <a:off x="856375" y="5872687"/>
            <a:ext cx="2558714" cy="276999"/>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1" i="1" u="none" strike="noStrike" kern="0" cap="none" spc="0" normalizeH="0" baseline="0" noProof="0" dirty="0">
                <a:ln>
                  <a:noFill/>
                </a:ln>
                <a:effectLst/>
                <a:uLnTx/>
                <a:uFillTx/>
              </a:rPr>
              <a:t>*Measured for feedback only in 2017</a:t>
            </a:r>
            <a:endParaRPr kumimoji="0" lang="en-US" sz="1200" b="1" i="0" u="none" strike="noStrike" kern="0" cap="none" spc="0" normalizeH="0" baseline="0" noProof="0" dirty="0">
              <a:ln>
                <a:noFill/>
              </a:ln>
              <a:effectLst/>
              <a:uLnTx/>
              <a:uFillTx/>
            </a:endParaRPr>
          </a:p>
        </p:txBody>
      </p:sp>
    </p:spTree>
    <p:extLst>
      <p:ext uri="{BB962C8B-B14F-4D97-AF65-F5344CB8AC3E}">
        <p14:creationId xmlns:p14="http://schemas.microsoft.com/office/powerpoint/2010/main" val="509519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0-#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E7F997-ED62-492D-93FC-50EEF081BFAC}"/>
              </a:ext>
            </a:extLst>
          </p:cNvPr>
          <p:cNvSpPr>
            <a:spLocks noGrp="1"/>
          </p:cNvSpPr>
          <p:nvPr>
            <p:ph type="title"/>
          </p:nvPr>
        </p:nvSpPr>
        <p:spPr>
          <a:xfrm>
            <a:off x="567559" y="257832"/>
            <a:ext cx="11624441" cy="803275"/>
          </a:xfrm>
        </p:spPr>
        <p:txBody>
          <a:bodyPr>
            <a:normAutofit/>
          </a:bodyPr>
          <a:lstStyle/>
          <a:p>
            <a:r>
              <a:rPr lang="en-US" dirty="0"/>
              <a:t>Improvement Activities </a:t>
            </a:r>
          </a:p>
        </p:txBody>
      </p:sp>
      <p:sp>
        <p:nvSpPr>
          <p:cNvPr id="3" name="Content Placeholder 2">
            <a:extLst>
              <a:ext uri="{FF2B5EF4-FFF2-40B4-BE49-F238E27FC236}">
                <a16:creationId xmlns:a16="http://schemas.microsoft.com/office/drawing/2014/main" id="{8B6C2005-01D2-4A98-8FA4-8F7519E35E67}"/>
              </a:ext>
            </a:extLst>
          </p:cNvPr>
          <p:cNvSpPr>
            <a:spLocks noGrp="1"/>
          </p:cNvSpPr>
          <p:nvPr>
            <p:ph idx="1"/>
          </p:nvPr>
        </p:nvSpPr>
        <p:spPr/>
        <p:txBody>
          <a:bodyPr/>
          <a:lstStyle/>
          <a:p>
            <a:r>
              <a:rPr lang="en-US" dirty="0"/>
              <a:t>More than 90 Improvement Activities</a:t>
            </a:r>
          </a:p>
          <a:p>
            <a:r>
              <a:rPr lang="en-US" dirty="0"/>
              <a:t>Range from Participation in PCMH or Registry to Extra Office Hours</a:t>
            </a:r>
          </a:p>
          <a:p>
            <a:pPr marL="0" indent="0">
              <a:buNone/>
            </a:pPr>
            <a:endParaRPr lang="en-US" dirty="0"/>
          </a:p>
        </p:txBody>
      </p:sp>
      <p:graphicFrame>
        <p:nvGraphicFramePr>
          <p:cNvPr id="4" name="Table 3">
            <a:extLst>
              <a:ext uri="{FF2B5EF4-FFF2-40B4-BE49-F238E27FC236}">
                <a16:creationId xmlns:a16="http://schemas.microsoft.com/office/drawing/2014/main" id="{49D80CD1-7374-4A20-B4AF-7811814A5CA6}"/>
              </a:ext>
            </a:extLst>
          </p:cNvPr>
          <p:cNvGraphicFramePr>
            <a:graphicFrameLocks noGrp="1"/>
          </p:cNvGraphicFramePr>
          <p:nvPr>
            <p:extLst>
              <p:ext uri="{D42A27DB-BD31-4B8C-83A1-F6EECF244321}">
                <p14:modId xmlns:p14="http://schemas.microsoft.com/office/powerpoint/2010/main" val="4286680431"/>
              </p:ext>
            </p:extLst>
          </p:nvPr>
        </p:nvGraphicFramePr>
        <p:xfrm>
          <a:off x="838200" y="3342290"/>
          <a:ext cx="10515600" cy="3608817"/>
        </p:xfrm>
        <a:graphic>
          <a:graphicData uri="http://schemas.openxmlformats.org/drawingml/2006/table">
            <a:tbl>
              <a:tblPr firstRow="1" bandRow="1">
                <a:tableStyleId>{5C22544A-7EE6-4342-B048-85BDC9FD1C3A}</a:tableStyleId>
              </a:tblPr>
              <a:tblGrid>
                <a:gridCol w="2628900">
                  <a:extLst>
                    <a:ext uri="{9D8B030D-6E8A-4147-A177-3AD203B41FA5}">
                      <a16:colId xmlns:a16="http://schemas.microsoft.com/office/drawing/2014/main" val="428667969"/>
                    </a:ext>
                  </a:extLst>
                </a:gridCol>
                <a:gridCol w="2628900">
                  <a:extLst>
                    <a:ext uri="{9D8B030D-6E8A-4147-A177-3AD203B41FA5}">
                      <a16:colId xmlns:a16="http://schemas.microsoft.com/office/drawing/2014/main" val="2681143911"/>
                    </a:ext>
                  </a:extLst>
                </a:gridCol>
                <a:gridCol w="2628900">
                  <a:extLst>
                    <a:ext uri="{9D8B030D-6E8A-4147-A177-3AD203B41FA5}">
                      <a16:colId xmlns:a16="http://schemas.microsoft.com/office/drawing/2014/main" val="1266739592"/>
                    </a:ext>
                  </a:extLst>
                </a:gridCol>
                <a:gridCol w="2628900">
                  <a:extLst>
                    <a:ext uri="{9D8B030D-6E8A-4147-A177-3AD203B41FA5}">
                      <a16:colId xmlns:a16="http://schemas.microsoft.com/office/drawing/2014/main" val="1871447590"/>
                    </a:ext>
                  </a:extLst>
                </a:gridCol>
              </a:tblGrid>
              <a:tr h="1169802">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59600151"/>
                  </a:ext>
                </a:extLst>
              </a:tr>
              <a:tr h="1269213">
                <a:tc>
                  <a:txBody>
                    <a:bodyPr/>
                    <a:lstStyle/>
                    <a:p>
                      <a:r>
                        <a:rPr lang="en-US" sz="2400" dirty="0"/>
                        <a:t>Groups of 15 or More</a:t>
                      </a:r>
                    </a:p>
                  </a:txBody>
                  <a:tcPr/>
                </a:tc>
                <a:tc>
                  <a:txBody>
                    <a:bodyPr/>
                    <a:lstStyle/>
                    <a:p>
                      <a:r>
                        <a:rPr lang="en-US" sz="2400" dirty="0"/>
                        <a:t>2 high weighted activities</a:t>
                      </a:r>
                    </a:p>
                  </a:txBody>
                  <a:tcPr/>
                </a:tc>
                <a:tc>
                  <a:txBody>
                    <a:bodyPr/>
                    <a:lstStyle/>
                    <a:p>
                      <a:r>
                        <a:rPr lang="en-US" sz="2400" dirty="0"/>
                        <a:t>1 high weighted and one medium weighted activities</a:t>
                      </a:r>
                    </a:p>
                  </a:txBody>
                  <a:tcPr/>
                </a:tc>
                <a:tc>
                  <a:txBody>
                    <a:bodyPr/>
                    <a:lstStyle/>
                    <a:p>
                      <a:r>
                        <a:rPr lang="en-US" sz="2400" dirty="0"/>
                        <a:t>4 Medium weighted activities</a:t>
                      </a:r>
                    </a:p>
                  </a:txBody>
                  <a:tcPr/>
                </a:tc>
                <a:extLst>
                  <a:ext uri="{0D108BD9-81ED-4DB2-BD59-A6C34878D82A}">
                    <a16:rowId xmlns:a16="http://schemas.microsoft.com/office/drawing/2014/main" val="2344427023"/>
                  </a:ext>
                </a:extLst>
              </a:tr>
              <a:tr h="1169802">
                <a:tc>
                  <a:txBody>
                    <a:bodyPr/>
                    <a:lstStyle/>
                    <a:p>
                      <a:r>
                        <a:rPr lang="en-US" sz="2400" dirty="0"/>
                        <a:t>Groups of 15 or Fewer</a:t>
                      </a:r>
                    </a:p>
                  </a:txBody>
                  <a:tcPr/>
                </a:tc>
                <a:tc>
                  <a:txBody>
                    <a:bodyPr/>
                    <a:lstStyle/>
                    <a:p>
                      <a:r>
                        <a:rPr lang="en-US" sz="2400" dirty="0"/>
                        <a:t>1 high weighted activities</a:t>
                      </a:r>
                    </a:p>
                  </a:txBody>
                  <a:tcPr/>
                </a:tc>
                <a:tc>
                  <a:txBody>
                    <a:bodyPr/>
                    <a:lstStyle/>
                    <a:p>
                      <a:endParaRPr lang="en-US" sz="2400" dirty="0"/>
                    </a:p>
                  </a:txBody>
                  <a:tcPr/>
                </a:tc>
                <a:tc>
                  <a:txBody>
                    <a:bodyPr/>
                    <a:lstStyle/>
                    <a:p>
                      <a:r>
                        <a:rPr lang="en-US" sz="2400" dirty="0"/>
                        <a:t>2 medium weighted activities</a:t>
                      </a:r>
                    </a:p>
                  </a:txBody>
                  <a:tcPr/>
                </a:tc>
                <a:extLst>
                  <a:ext uri="{0D108BD9-81ED-4DB2-BD59-A6C34878D82A}">
                    <a16:rowId xmlns:a16="http://schemas.microsoft.com/office/drawing/2014/main" val="3781027134"/>
                  </a:ext>
                </a:extLst>
              </a:tr>
            </a:tbl>
          </a:graphicData>
        </a:graphic>
      </p:graphicFrame>
      <p:pic>
        <p:nvPicPr>
          <p:cNvPr id="6" name="Picture 5">
            <a:extLst>
              <a:ext uri="{FF2B5EF4-FFF2-40B4-BE49-F238E27FC236}">
                <a16:creationId xmlns:a16="http://schemas.microsoft.com/office/drawing/2014/main" id="{611BA05E-79F1-438F-B30E-B1EA003E6F2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73684" y="3528146"/>
            <a:ext cx="2291430" cy="946296"/>
          </a:xfrm>
          <a:prstGeom prst="rect">
            <a:avLst/>
          </a:prstGeom>
        </p:spPr>
      </p:pic>
      <p:pic>
        <p:nvPicPr>
          <p:cNvPr id="8" name="Picture 7">
            <a:extLst>
              <a:ext uri="{FF2B5EF4-FFF2-40B4-BE49-F238E27FC236}">
                <a16:creationId xmlns:a16="http://schemas.microsoft.com/office/drawing/2014/main" id="{69A36D85-1B20-4D91-9A93-B97FBD27F82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16392" y="3450435"/>
            <a:ext cx="1530471" cy="1024007"/>
          </a:xfrm>
          <a:prstGeom prst="rect">
            <a:avLst/>
          </a:prstGeom>
        </p:spPr>
      </p:pic>
      <p:pic>
        <p:nvPicPr>
          <p:cNvPr id="10" name="Picture 9">
            <a:extLst>
              <a:ext uri="{FF2B5EF4-FFF2-40B4-BE49-F238E27FC236}">
                <a16:creationId xmlns:a16="http://schemas.microsoft.com/office/drawing/2014/main" id="{2330645F-8138-4EB7-8012-2E90266E3DBA}"/>
              </a:ext>
            </a:extLst>
          </p:cNvPr>
          <p:cNvPicPr>
            <a:picLocks noChangeAspect="1"/>
          </p:cNvPicPr>
          <p:nvPr/>
        </p:nvPicPr>
        <p:blipFill rotWithShape="1">
          <a:blip r:embed="rId4">
            <a:extLst>
              <a:ext uri="{28A0092B-C50C-407E-A947-70E740481C1C}">
                <a14:useLocalDpi xmlns:a14="http://schemas.microsoft.com/office/drawing/2010/main" val="0"/>
              </a:ext>
            </a:extLst>
          </a:blip>
          <a:srcRect t="17690" b="16097"/>
          <a:stretch/>
        </p:blipFill>
        <p:spPr>
          <a:xfrm>
            <a:off x="6276487" y="3528146"/>
            <a:ext cx="2332969" cy="946296"/>
          </a:xfrm>
          <a:prstGeom prst="rect">
            <a:avLst/>
          </a:prstGeom>
        </p:spPr>
      </p:pic>
    </p:spTree>
    <p:extLst>
      <p:ext uri="{BB962C8B-B14F-4D97-AF65-F5344CB8AC3E}">
        <p14:creationId xmlns:p14="http://schemas.microsoft.com/office/powerpoint/2010/main" val="38801175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MACRA and CME</a:t>
            </a:r>
          </a:p>
        </p:txBody>
      </p:sp>
      <p:sp>
        <p:nvSpPr>
          <p:cNvPr id="3" name="Content Placeholder 2"/>
          <p:cNvSpPr>
            <a:spLocks noGrp="1"/>
          </p:cNvSpPr>
          <p:nvPr>
            <p:ph sz="half" idx="1"/>
          </p:nvPr>
        </p:nvSpPr>
        <p:spPr>
          <a:xfrm>
            <a:off x="441433" y="1436132"/>
            <a:ext cx="6035565" cy="5311509"/>
          </a:xfrm>
        </p:spPr>
        <p:txBody>
          <a:bodyPr>
            <a:normAutofit/>
          </a:bodyPr>
          <a:lstStyle/>
          <a:p>
            <a:r>
              <a:rPr lang="en-US" dirty="0"/>
              <a:t>CME Working Group</a:t>
            </a:r>
          </a:p>
          <a:p>
            <a:pPr lvl="1"/>
            <a:r>
              <a:rPr lang="en-US" dirty="0"/>
              <a:t>CME Coalition, ACCME, ACEHP, AMA, AAFP, CMSS…</a:t>
            </a:r>
          </a:p>
          <a:p>
            <a:pPr lvl="1"/>
            <a:r>
              <a:rPr lang="en-US" dirty="0"/>
              <a:t>Designed and submitted a proposed Improvement Activity for QI CME</a:t>
            </a:r>
          </a:p>
          <a:p>
            <a:pPr lvl="1"/>
            <a:r>
              <a:rPr lang="en-US" dirty="0"/>
              <a:t>Hundreds of public comments</a:t>
            </a:r>
          </a:p>
          <a:p>
            <a:r>
              <a:rPr lang="en-US" dirty="0"/>
              <a:t>New 2018 Improvement Activity Adopted by CMS in Proposed Rule in June</a:t>
            </a:r>
          </a:p>
          <a:p>
            <a:r>
              <a:rPr lang="en-US" dirty="0"/>
              <a:t>Final Rule due October 30, 2017</a:t>
            </a:r>
          </a:p>
          <a:p>
            <a:pPr marL="0" indent="0">
              <a:buNone/>
            </a:pPr>
            <a:endParaRPr lang="en-US" dirty="0"/>
          </a:p>
        </p:txBody>
      </p:sp>
      <p:pic>
        <p:nvPicPr>
          <p:cNvPr id="10" name="Content Placeholder 9"/>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698316" y="2065251"/>
            <a:ext cx="4361569" cy="3266967"/>
          </a:xfrm>
        </p:spPr>
      </p:pic>
      <p:sp>
        <p:nvSpPr>
          <p:cNvPr id="4" name="TextBox 3"/>
          <p:cNvSpPr txBox="1"/>
          <p:nvPr/>
        </p:nvSpPr>
        <p:spPr>
          <a:xfrm flipH="1">
            <a:off x="5943600" y="1066800"/>
            <a:ext cx="533399" cy="369332"/>
          </a:xfrm>
          <a:prstGeom prst="rect">
            <a:avLst/>
          </a:prstGeom>
          <a:noFill/>
        </p:spPr>
        <p:txBody>
          <a:bodyPr wrap="square" rtlCol="0">
            <a:spAutoFit/>
          </a:bodyPr>
          <a:lstStyle/>
          <a:p>
            <a:r>
              <a:rPr lang="en-US" dirty="0"/>
              <a:t>7</a:t>
            </a:r>
          </a:p>
        </p:txBody>
      </p:sp>
    </p:spTree>
    <p:extLst>
      <p:ext uri="{BB962C8B-B14F-4D97-AF65-F5344CB8AC3E}">
        <p14:creationId xmlns:p14="http://schemas.microsoft.com/office/powerpoint/2010/main" val="33428851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12DA4F-F18A-4A2A-BDB5-60555AF0A1EF}"/>
              </a:ext>
            </a:extLst>
          </p:cNvPr>
          <p:cNvSpPr>
            <a:spLocks noGrp="1"/>
          </p:cNvSpPr>
          <p:nvPr>
            <p:ph type="title"/>
          </p:nvPr>
        </p:nvSpPr>
        <p:spPr/>
        <p:txBody>
          <a:bodyPr/>
          <a:lstStyle/>
          <a:p>
            <a:r>
              <a:rPr lang="en-US" dirty="0"/>
              <a:t>Performance/Quality Improvement CME</a:t>
            </a:r>
          </a:p>
        </p:txBody>
      </p:sp>
      <p:sp>
        <p:nvSpPr>
          <p:cNvPr id="4" name="Content Placeholder 3">
            <a:extLst>
              <a:ext uri="{FF2B5EF4-FFF2-40B4-BE49-F238E27FC236}">
                <a16:creationId xmlns:a16="http://schemas.microsoft.com/office/drawing/2014/main" id="{E552723D-BF34-4311-92EA-EF1426515B45}"/>
              </a:ext>
            </a:extLst>
          </p:cNvPr>
          <p:cNvSpPr>
            <a:spLocks noGrp="1"/>
          </p:cNvSpPr>
          <p:nvPr>
            <p:ph sz="quarter" idx="1"/>
          </p:nvPr>
        </p:nvSpPr>
        <p:spPr>
          <a:xfrm>
            <a:off x="1368027" y="1298448"/>
            <a:ext cx="8503920" cy="1139952"/>
          </a:xfrm>
        </p:spPr>
        <p:txBody>
          <a:bodyPr>
            <a:normAutofit/>
          </a:bodyPr>
          <a:lstStyle/>
          <a:p>
            <a:pPr marL="0" indent="0" algn="ctr">
              <a:buNone/>
            </a:pPr>
            <a:r>
              <a:rPr lang="en-US" dirty="0"/>
              <a:t>The QPP proposed rule includes an Improvement Activity for quality improvement (QI) CME:</a:t>
            </a:r>
          </a:p>
        </p:txBody>
      </p:sp>
      <p:pic>
        <p:nvPicPr>
          <p:cNvPr id="6" name="Picture 5">
            <a:extLst>
              <a:ext uri="{FF2B5EF4-FFF2-40B4-BE49-F238E27FC236}">
                <a16:creationId xmlns:a16="http://schemas.microsoft.com/office/drawing/2014/main" id="{B403AB5A-6E3F-425A-8C8A-BB788166ADCD}"/>
              </a:ext>
            </a:extLst>
          </p:cNvPr>
          <p:cNvPicPr>
            <a:picLocks noChangeAspect="1"/>
          </p:cNvPicPr>
          <p:nvPr/>
        </p:nvPicPr>
        <p:blipFill>
          <a:blip r:embed="rId2"/>
          <a:stretch>
            <a:fillRect/>
          </a:stretch>
        </p:blipFill>
        <p:spPr>
          <a:xfrm>
            <a:off x="1040525" y="2438400"/>
            <a:ext cx="10105696" cy="387425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5745899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Proposed Rule Language</a:t>
            </a:r>
          </a:p>
        </p:txBody>
      </p:sp>
      <p:sp>
        <p:nvSpPr>
          <p:cNvPr id="3" name="Content Placeholder 2"/>
          <p:cNvSpPr>
            <a:spLocks noGrp="1"/>
          </p:cNvSpPr>
          <p:nvPr>
            <p:ph idx="1"/>
          </p:nvPr>
        </p:nvSpPr>
        <p:spPr>
          <a:xfrm>
            <a:off x="268014" y="1435142"/>
            <a:ext cx="11634952" cy="5564748"/>
          </a:xfrm>
        </p:spPr>
        <p:txBody>
          <a:bodyPr>
            <a:normAutofit fontScale="92500" lnSpcReduction="20000"/>
          </a:bodyPr>
          <a:lstStyle/>
          <a:p>
            <a:pPr marL="0" indent="0">
              <a:buNone/>
            </a:pPr>
            <a:r>
              <a:rPr lang="en-US" b="1" dirty="0"/>
              <a:t>Title: </a:t>
            </a:r>
            <a:r>
              <a:rPr lang="en-US" dirty="0"/>
              <a:t>Completion of an Accredited Safety or Quality Improvement Program Activity </a:t>
            </a:r>
            <a:endParaRPr lang="en-US" b="1" dirty="0"/>
          </a:p>
          <a:p>
            <a:pPr marL="0" indent="0">
              <a:buNone/>
            </a:pPr>
            <a:r>
              <a:rPr lang="en-US" b="1" dirty="0"/>
              <a:t>Description: </a:t>
            </a:r>
            <a:r>
              <a:rPr lang="en-US" dirty="0"/>
              <a:t>Completion of an accredited performance improvement continuing medical education program addresses performance or quality improvement according to the following criteria: </a:t>
            </a:r>
          </a:p>
          <a:p>
            <a:pPr marL="0" indent="0">
              <a:buNone/>
            </a:pPr>
            <a:endParaRPr lang="en-US" dirty="0"/>
          </a:p>
          <a:p>
            <a:pPr lvl="1">
              <a:buFont typeface="Wingdings" panose="05000000000000000000" pitchFamily="2" charset="2"/>
              <a:buChar char="§"/>
            </a:pPr>
            <a:r>
              <a:rPr lang="en-US" dirty="0"/>
              <a:t>The activity must address a quality or safety gap that is supported by a needs assessment or problem analysis, or must support the completion of such a needs assessment as part of the activity; </a:t>
            </a:r>
          </a:p>
          <a:p>
            <a:pPr lvl="1">
              <a:buFont typeface="Wingdings" panose="05000000000000000000" pitchFamily="2" charset="2"/>
              <a:buChar char="§"/>
            </a:pPr>
            <a:r>
              <a:rPr lang="en-US" dirty="0"/>
              <a:t>The activity must have specific, measurable aim(s) for improvement; </a:t>
            </a:r>
          </a:p>
          <a:p>
            <a:pPr lvl="1">
              <a:buFont typeface="Wingdings" panose="05000000000000000000" pitchFamily="2" charset="2"/>
              <a:buChar char="§"/>
            </a:pPr>
            <a:r>
              <a:rPr lang="en-US" dirty="0"/>
              <a:t>The activity must include interventions intended to result in improvement; </a:t>
            </a:r>
          </a:p>
          <a:p>
            <a:pPr lvl="1">
              <a:buFont typeface="Wingdings" panose="05000000000000000000" pitchFamily="2" charset="2"/>
              <a:buChar char="§"/>
            </a:pPr>
            <a:r>
              <a:rPr lang="en-US" dirty="0"/>
              <a:t>The activity must include data collection and analysis of performance data to assess the impact of the interventions; and </a:t>
            </a:r>
          </a:p>
          <a:p>
            <a:pPr lvl="1">
              <a:buFont typeface="Wingdings" panose="05000000000000000000" pitchFamily="2" charset="2"/>
              <a:buChar char="§"/>
            </a:pPr>
            <a:r>
              <a:rPr lang="en-US" dirty="0"/>
              <a:t>The accredited program must define meaningful clinician participation in their activity, describe the mechanism for identifying clinicians who meet the requirements, and provide participant completion information. </a:t>
            </a:r>
          </a:p>
          <a:p>
            <a:endParaRPr lang="en-US" dirty="0"/>
          </a:p>
        </p:txBody>
      </p:sp>
    </p:spTree>
    <p:extLst>
      <p:ext uri="{BB962C8B-B14F-4D97-AF65-F5344CB8AC3E}">
        <p14:creationId xmlns:p14="http://schemas.microsoft.com/office/powerpoint/2010/main" val="14933777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52A427-AE22-4E7B-A850-33C9BD28DC1B}"/>
              </a:ext>
            </a:extLst>
          </p:cNvPr>
          <p:cNvSpPr>
            <a:spLocks noGrp="1"/>
          </p:cNvSpPr>
          <p:nvPr>
            <p:ph type="title"/>
          </p:nvPr>
        </p:nvSpPr>
        <p:spPr/>
        <p:txBody>
          <a:bodyPr/>
          <a:lstStyle/>
          <a:p>
            <a:r>
              <a:rPr lang="en-US" dirty="0"/>
              <a:t>Opportunity for Education</a:t>
            </a:r>
          </a:p>
        </p:txBody>
      </p:sp>
      <p:sp>
        <p:nvSpPr>
          <p:cNvPr id="3" name="Content Placeholder 2">
            <a:extLst>
              <a:ext uri="{FF2B5EF4-FFF2-40B4-BE49-F238E27FC236}">
                <a16:creationId xmlns:a16="http://schemas.microsoft.com/office/drawing/2014/main" id="{12D8BE7F-17E8-435A-BA2C-BEAAECCE0405}"/>
              </a:ext>
            </a:extLst>
          </p:cNvPr>
          <p:cNvSpPr>
            <a:spLocks noGrp="1"/>
          </p:cNvSpPr>
          <p:nvPr>
            <p:ph idx="1"/>
          </p:nvPr>
        </p:nvSpPr>
        <p:spPr>
          <a:xfrm>
            <a:off x="252248" y="1825624"/>
            <a:ext cx="11101552" cy="5158499"/>
          </a:xfrm>
        </p:spPr>
        <p:txBody>
          <a:bodyPr>
            <a:normAutofit/>
          </a:bodyPr>
          <a:lstStyle/>
          <a:p>
            <a:pPr lvl="1"/>
            <a:r>
              <a:rPr lang="en-US" sz="3200" dirty="0"/>
              <a:t>QI CME Improvement Activity </a:t>
            </a:r>
          </a:p>
          <a:p>
            <a:pPr lvl="2"/>
            <a:r>
              <a:rPr lang="en-US" sz="2800" dirty="0"/>
              <a:t>Supports collection on data</a:t>
            </a:r>
          </a:p>
          <a:p>
            <a:pPr lvl="3"/>
            <a:r>
              <a:rPr lang="en-US" sz="2400" dirty="0"/>
              <a:t>Contribute to Advancing Care Information Credit </a:t>
            </a:r>
          </a:p>
          <a:p>
            <a:pPr lvl="3"/>
            <a:r>
              <a:rPr lang="en-US" sz="2400" dirty="0"/>
              <a:t>Combined with other Improvement Activities</a:t>
            </a:r>
          </a:p>
          <a:p>
            <a:pPr lvl="4"/>
            <a:r>
              <a:rPr lang="en-US" sz="2400" dirty="0"/>
              <a:t>Data Registry</a:t>
            </a:r>
          </a:p>
          <a:p>
            <a:pPr lvl="3"/>
            <a:r>
              <a:rPr lang="en-US" sz="2400" dirty="0"/>
              <a:t>Can contribute to 40% of the composite performance score for earning more than fee schedule reimbursement</a:t>
            </a:r>
          </a:p>
          <a:p>
            <a:pPr lvl="3"/>
            <a:r>
              <a:rPr lang="en-US" sz="2400" dirty="0"/>
              <a:t>Can also qualify for MOC Part 2 &amp; 4</a:t>
            </a:r>
          </a:p>
          <a:p>
            <a:pPr marL="1371600" lvl="3" indent="0">
              <a:buNone/>
            </a:pPr>
            <a:endParaRPr lang="en-US" sz="2400" dirty="0"/>
          </a:p>
          <a:p>
            <a:pPr lvl="1"/>
            <a:r>
              <a:rPr lang="en-US" sz="3200" dirty="0"/>
              <a:t>We are teaching medical professionals how to utilize their own data</a:t>
            </a:r>
          </a:p>
        </p:txBody>
      </p:sp>
    </p:spTree>
    <p:extLst>
      <p:ext uri="{BB962C8B-B14F-4D97-AF65-F5344CB8AC3E}">
        <p14:creationId xmlns:p14="http://schemas.microsoft.com/office/powerpoint/2010/main" val="30434178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48BB23-2D17-475C-A827-146F9DC2073E}"/>
              </a:ext>
            </a:extLst>
          </p:cNvPr>
          <p:cNvSpPr>
            <a:spLocks noGrp="1"/>
          </p:cNvSpPr>
          <p:nvPr>
            <p:ph type="title"/>
          </p:nvPr>
        </p:nvSpPr>
        <p:spPr/>
        <p:txBody>
          <a:bodyPr/>
          <a:lstStyle/>
          <a:p>
            <a:r>
              <a:rPr lang="en-US" dirty="0"/>
              <a:t>Other Educational Improvement Activities</a:t>
            </a:r>
          </a:p>
        </p:txBody>
      </p:sp>
      <p:sp>
        <p:nvSpPr>
          <p:cNvPr id="3" name="Content Placeholder 2">
            <a:extLst>
              <a:ext uri="{FF2B5EF4-FFF2-40B4-BE49-F238E27FC236}">
                <a16:creationId xmlns:a16="http://schemas.microsoft.com/office/drawing/2014/main" id="{D9D13902-2F53-4CBE-BDEF-F81A55EDA887}"/>
              </a:ext>
            </a:extLst>
          </p:cNvPr>
          <p:cNvSpPr>
            <a:spLocks noGrp="1"/>
          </p:cNvSpPr>
          <p:nvPr>
            <p:ph idx="1"/>
          </p:nvPr>
        </p:nvSpPr>
        <p:spPr/>
        <p:txBody>
          <a:bodyPr/>
          <a:lstStyle/>
          <a:p>
            <a:r>
              <a:rPr lang="en-US" dirty="0"/>
              <a:t>2 Courses from CDC – Opioids and Anti Microbial Stewardship</a:t>
            </a:r>
          </a:p>
          <a:p>
            <a:endParaRPr lang="en-US" dirty="0"/>
          </a:p>
        </p:txBody>
      </p:sp>
      <p:pic>
        <p:nvPicPr>
          <p:cNvPr id="4" name="Content Placeholder 8">
            <a:extLst>
              <a:ext uri="{FF2B5EF4-FFF2-40B4-BE49-F238E27FC236}">
                <a16:creationId xmlns:a16="http://schemas.microsoft.com/office/drawing/2014/main" id="{23C81743-EA9F-43D4-9D59-32F7167EE65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0" y="4001294"/>
            <a:ext cx="6096000" cy="2601225"/>
          </a:xfrm>
          <a:prstGeom prst="rect">
            <a:avLst/>
          </a:prstGeom>
          <a:ln>
            <a:noFill/>
          </a:ln>
          <a:effectLst>
            <a:outerShdw blurRad="292100" dist="139700" dir="2700000" algn="tl" rotWithShape="0">
              <a:srgbClr val="333333">
                <a:alpha val="65000"/>
              </a:srgbClr>
            </a:outerShdw>
          </a:effectLst>
        </p:spPr>
      </p:pic>
      <p:pic>
        <p:nvPicPr>
          <p:cNvPr id="6" name="Picture 5">
            <a:extLst>
              <a:ext uri="{FF2B5EF4-FFF2-40B4-BE49-F238E27FC236}">
                <a16:creationId xmlns:a16="http://schemas.microsoft.com/office/drawing/2014/main" id="{71080DC3-969D-4ED9-BFE7-95FC36A81C05}"/>
              </a:ext>
            </a:extLst>
          </p:cNvPr>
          <p:cNvPicPr>
            <a:picLocks noChangeAspect="1"/>
          </p:cNvPicPr>
          <p:nvPr/>
        </p:nvPicPr>
        <p:blipFill>
          <a:blip r:embed="rId3"/>
          <a:stretch>
            <a:fillRect/>
          </a:stretch>
        </p:blipFill>
        <p:spPr>
          <a:xfrm>
            <a:off x="140740" y="2560583"/>
            <a:ext cx="5667375" cy="2209800"/>
          </a:xfrm>
          <a:prstGeom prst="rect">
            <a:avLst/>
          </a:prstGeom>
          <a:effectLst>
            <a:outerShdw blurRad="368300" dist="304800" dir="2700000" algn="tl" rotWithShape="0">
              <a:prstClr val="black">
                <a:alpha val="40000"/>
              </a:prstClr>
            </a:outerShdw>
          </a:effectLst>
        </p:spPr>
      </p:pic>
    </p:spTree>
    <p:extLst>
      <p:ext uri="{BB962C8B-B14F-4D97-AF65-F5344CB8AC3E}">
        <p14:creationId xmlns:p14="http://schemas.microsoft.com/office/powerpoint/2010/main" val="8608150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12192000" cy="5600700"/>
          </a:xfrm>
          <a:prstGeom prst="rect">
            <a:avLst/>
          </a:prstGeom>
          <a:solidFill>
            <a:srgbClr val="FFFF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0" y="3568876"/>
            <a:ext cx="12192000" cy="2157984"/>
          </a:xfrm>
          <a:prstGeom prst="rect">
            <a:avLst/>
          </a:prstGeom>
          <a:solidFill>
            <a:schemeClr val="accent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p:nvSpPr>
        <p:spPr>
          <a:xfrm>
            <a:off x="2057400" y="3563760"/>
            <a:ext cx="10134600" cy="487716"/>
          </a:xfrm>
          <a:prstGeom prst="rect">
            <a:avLst/>
          </a:prstGeom>
          <a:solidFill>
            <a:srgbClr val="1C668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0" y="942516"/>
            <a:ext cx="12192000" cy="2157984"/>
          </a:xfrm>
          <a:prstGeom prst="rect">
            <a:avLst/>
          </a:prstGeom>
          <a:solidFill>
            <a:schemeClr val="accent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p:nvSpPr>
        <p:spPr>
          <a:xfrm>
            <a:off x="2297510" y="3537740"/>
            <a:ext cx="7671990" cy="2023631"/>
          </a:xfrm>
          <a:prstGeom prst="rect">
            <a:avLst/>
          </a:prstGeom>
        </p:spPr>
        <p:txBody>
          <a:bodyPr wrap="square">
            <a:spAutoFit/>
          </a:bodyPr>
          <a:lstStyle/>
          <a:p>
            <a:pPr>
              <a:lnSpc>
                <a:spcPct val="110000"/>
              </a:lnSpc>
              <a:spcAft>
                <a:spcPts val="1800"/>
              </a:spcAft>
            </a:pPr>
            <a:r>
              <a:rPr lang="en-US" sz="2400" b="1" dirty="0">
                <a:solidFill>
                  <a:srgbClr val="FFFFFF"/>
                </a:solidFill>
                <a:latin typeface="Arial" panose="020B0604020202020204" pitchFamily="34" charset="0"/>
                <a:cs typeface="Arial" panose="020B0604020202020204" pitchFamily="34" charset="0"/>
              </a:rPr>
              <a:t>Thomas Sullivan</a:t>
            </a:r>
          </a:p>
          <a:p>
            <a:pPr>
              <a:lnSpc>
                <a:spcPct val="110000"/>
              </a:lnSpc>
              <a:spcAft>
                <a:spcPts val="1200"/>
              </a:spcAft>
            </a:pPr>
            <a:r>
              <a:rPr lang="en-US" dirty="0">
                <a:solidFill>
                  <a:srgbClr val="FFFFFF"/>
                </a:solidFill>
                <a:latin typeface="Arial" panose="020B0604020202020204" pitchFamily="34" charset="0"/>
                <a:cs typeface="Arial" panose="020B0604020202020204" pitchFamily="34" charset="0"/>
              </a:rPr>
              <a:t>President Rockpointe, Inc., Potomac Center for Medical Education</a:t>
            </a:r>
          </a:p>
          <a:p>
            <a:pPr>
              <a:lnSpc>
                <a:spcPct val="110000"/>
              </a:lnSpc>
              <a:spcAft>
                <a:spcPts val="1200"/>
              </a:spcAft>
            </a:pPr>
            <a:r>
              <a:rPr lang="en-US" dirty="0">
                <a:solidFill>
                  <a:srgbClr val="FFFFFF"/>
                </a:solidFill>
                <a:latin typeface="Arial" panose="020B0604020202020204" pitchFamily="34" charset="0"/>
                <a:cs typeface="Arial" panose="020B0604020202020204" pitchFamily="34" charset="0"/>
              </a:rPr>
              <a:t>Editor, Policy and Medicine, Life Science Compliance Update</a:t>
            </a:r>
          </a:p>
          <a:p>
            <a:pPr>
              <a:lnSpc>
                <a:spcPct val="110000"/>
              </a:lnSpc>
              <a:spcAft>
                <a:spcPts val="1200"/>
              </a:spcAft>
            </a:pPr>
            <a:r>
              <a:rPr lang="en-US" dirty="0">
                <a:solidFill>
                  <a:srgbClr val="FFFFFF"/>
                </a:solidFill>
                <a:latin typeface="Arial" panose="020B0604020202020204" pitchFamily="34" charset="0"/>
                <a:cs typeface="Arial" panose="020B0604020202020204" pitchFamily="34" charset="0"/>
              </a:rPr>
              <a:t>Founding Member, CME Coalition</a:t>
            </a:r>
          </a:p>
        </p:txBody>
      </p:sp>
      <p:pic>
        <p:nvPicPr>
          <p:cNvPr id="3" name="Content Placeholder 4"/>
          <p:cNvPicPr>
            <a:picLocks noChangeAspect="1"/>
          </p:cNvPicPr>
          <p:nvPr/>
        </p:nvPicPr>
        <p:blipFill>
          <a:blip r:embed="rId2" cstate="print">
            <a:extLst>
              <a:ext uri="{28A0092B-C50C-407E-A947-70E740481C1C}">
                <a14:useLocalDpi xmlns:a14="http://schemas.microsoft.com/office/drawing/2010/main" val="0"/>
              </a:ext>
            </a:extLst>
          </a:blip>
          <a:srcRect l="5649" t="10115" b="24267"/>
          <a:stretch>
            <a:fillRect/>
          </a:stretch>
        </p:blipFill>
        <p:spPr>
          <a:xfrm>
            <a:off x="0" y="929274"/>
            <a:ext cx="2070100" cy="2159542"/>
          </a:xfrm>
          <a:prstGeom prst="rect">
            <a:avLst/>
          </a:prstGeom>
          <a:ln>
            <a:noFill/>
          </a:ln>
          <a:effectLst/>
        </p:spPr>
      </p:pic>
      <p:pic>
        <p:nvPicPr>
          <p:cNvPr id="7" name="Picture Placeholder 4" descr="Tom Sullivan.JPG"/>
          <p:cNvPicPr>
            <a:picLocks noChangeAspect="1"/>
          </p:cNvPicPr>
          <p:nvPr/>
        </p:nvPicPr>
        <p:blipFill>
          <a:blip r:embed="rId3" cstate="print">
            <a:extLst>
              <a:ext uri="{28A0092B-C50C-407E-A947-70E740481C1C}">
                <a14:useLocalDpi xmlns:a14="http://schemas.microsoft.com/office/drawing/2010/main"/>
              </a:ext>
            </a:extLst>
          </a:blip>
          <a:srcRect l="9129" r="16382"/>
          <a:stretch>
            <a:fillRect/>
          </a:stretch>
        </p:blipFill>
        <p:spPr>
          <a:xfrm>
            <a:off x="-1" y="3557164"/>
            <a:ext cx="2104300" cy="2157984"/>
          </a:xfrm>
          <a:prstGeom prst="rect">
            <a:avLst/>
          </a:prstGeom>
          <a:noFill/>
          <a:ln>
            <a:noFill/>
          </a:ln>
        </p:spPr>
      </p:pic>
      <p:sp>
        <p:nvSpPr>
          <p:cNvPr id="10" name="Rectangle 9"/>
          <p:cNvSpPr/>
          <p:nvPr/>
        </p:nvSpPr>
        <p:spPr>
          <a:xfrm>
            <a:off x="2057400" y="937400"/>
            <a:ext cx="10134600" cy="487716"/>
          </a:xfrm>
          <a:prstGeom prst="rect">
            <a:avLst/>
          </a:prstGeom>
          <a:solidFill>
            <a:srgbClr val="1C668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ectangle 4"/>
          <p:cNvSpPr/>
          <p:nvPr/>
        </p:nvSpPr>
        <p:spPr>
          <a:xfrm>
            <a:off x="2297510" y="916538"/>
            <a:ext cx="8560990" cy="1946687"/>
          </a:xfrm>
          <a:prstGeom prst="rect">
            <a:avLst/>
          </a:prstGeom>
        </p:spPr>
        <p:txBody>
          <a:bodyPr wrap="square">
            <a:spAutoFit/>
          </a:bodyPr>
          <a:lstStyle/>
          <a:p>
            <a:pPr>
              <a:lnSpc>
                <a:spcPct val="110000"/>
              </a:lnSpc>
              <a:spcAft>
                <a:spcPts val="2200"/>
              </a:spcAft>
            </a:pPr>
            <a:r>
              <a:rPr lang="en-US" sz="2400" b="1" dirty="0">
                <a:solidFill>
                  <a:schemeClr val="bg1"/>
                </a:solidFill>
                <a:latin typeface="Arial" panose="020B0604020202020204" pitchFamily="34" charset="0"/>
                <a:cs typeface="Arial" panose="020B0604020202020204" pitchFamily="34" charset="0"/>
              </a:rPr>
              <a:t>Andrew Rosenberg, JD, MP</a:t>
            </a:r>
          </a:p>
          <a:p>
            <a:pPr>
              <a:lnSpc>
                <a:spcPct val="110000"/>
              </a:lnSpc>
              <a:spcAft>
                <a:spcPts val="1000"/>
              </a:spcAft>
            </a:pPr>
            <a:r>
              <a:rPr lang="en-US" dirty="0">
                <a:solidFill>
                  <a:schemeClr val="bg1"/>
                </a:solidFill>
                <a:latin typeface="Arial" panose="020B0604020202020204" pitchFamily="34" charset="0"/>
                <a:cs typeface="Arial" panose="020B0604020202020204" pitchFamily="34" charset="0"/>
              </a:rPr>
              <a:t>Senior Advisor, CME Coalition</a:t>
            </a:r>
          </a:p>
          <a:p>
            <a:pPr>
              <a:lnSpc>
                <a:spcPct val="110000"/>
              </a:lnSpc>
              <a:spcAft>
                <a:spcPts val="1000"/>
              </a:spcAft>
            </a:pPr>
            <a:r>
              <a:rPr lang="en-US" dirty="0">
                <a:solidFill>
                  <a:schemeClr val="bg1"/>
                </a:solidFill>
                <a:latin typeface="Arial" panose="020B0604020202020204" pitchFamily="34" charset="0"/>
                <a:cs typeface="Arial" panose="020B0604020202020204" pitchFamily="34" charset="0"/>
              </a:rPr>
              <a:t>Founding Partner, Thorn Run Partners</a:t>
            </a:r>
          </a:p>
          <a:p>
            <a:pPr>
              <a:lnSpc>
                <a:spcPct val="110000"/>
              </a:lnSpc>
              <a:spcAft>
                <a:spcPts val="1000"/>
              </a:spcAft>
            </a:pPr>
            <a:r>
              <a:rPr lang="en-US" dirty="0">
                <a:solidFill>
                  <a:schemeClr val="bg1"/>
                </a:solidFill>
                <a:latin typeface="Arial" panose="020B0604020202020204" pitchFamily="34" charset="0"/>
                <a:cs typeface="Arial" panose="020B0604020202020204" pitchFamily="34" charset="0"/>
              </a:rPr>
              <a:t>25 years of experience as a lobbyist, Capitol Hill staffer and health policy expert</a:t>
            </a:r>
          </a:p>
        </p:txBody>
      </p:sp>
    </p:spTree>
    <p:extLst>
      <p:ext uri="{BB962C8B-B14F-4D97-AF65-F5344CB8AC3E}">
        <p14:creationId xmlns:p14="http://schemas.microsoft.com/office/powerpoint/2010/main" val="35255749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524000" y="866157"/>
            <a:ext cx="9144000" cy="3800475"/>
          </a:xfrm>
          <a:prstGeom prst="rect">
            <a:avLst/>
          </a:prstGeom>
          <a:solidFill>
            <a:srgbClr val="1C668D"/>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7" name="Rectangle 6"/>
          <p:cNvSpPr/>
          <p:nvPr/>
        </p:nvSpPr>
        <p:spPr>
          <a:xfrm>
            <a:off x="1524000" y="4657726"/>
            <a:ext cx="9144000" cy="97343"/>
          </a:xfrm>
          <a:prstGeom prst="rect">
            <a:avLst/>
          </a:prstGeom>
          <a:solidFill>
            <a:srgbClr val="AC9D6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pic>
        <p:nvPicPr>
          <p:cNvPr id="5" name="Picture 4" descr="macbook.png"/>
          <p:cNvPicPr>
            <a:picLocks noChangeAspect="1"/>
          </p:cNvPicPr>
          <p:nvPr/>
        </p:nvPicPr>
        <p:blipFill>
          <a:blip r:embed="rId2">
            <a:clrChange>
              <a:clrFrom>
                <a:srgbClr val="FFFFFF"/>
              </a:clrFrom>
              <a:clrTo>
                <a:srgbClr val="FFFFFF">
                  <a:alpha val="0"/>
                </a:srgbClr>
              </a:clrTo>
            </a:clrChange>
          </a:blip>
          <a:stretch>
            <a:fillRect/>
          </a:stretch>
        </p:blipFill>
        <p:spPr>
          <a:xfrm>
            <a:off x="2831125" y="2005959"/>
            <a:ext cx="6551000" cy="3994792"/>
          </a:xfrm>
          <a:prstGeom prst="rect">
            <a:avLst/>
          </a:prstGeom>
        </p:spPr>
      </p:pic>
      <p:sp>
        <p:nvSpPr>
          <p:cNvPr id="4" name="Title 3"/>
          <p:cNvSpPr>
            <a:spLocks noGrp="1"/>
          </p:cNvSpPr>
          <p:nvPr>
            <p:ph type="ctrTitle"/>
          </p:nvPr>
        </p:nvSpPr>
        <p:spPr>
          <a:xfrm>
            <a:off x="1524000" y="857250"/>
            <a:ext cx="9144000" cy="1028700"/>
          </a:xfrm>
        </p:spPr>
        <p:txBody>
          <a:bodyPr>
            <a:normAutofit fontScale="90000"/>
          </a:bodyPr>
          <a:lstStyle/>
          <a:p>
            <a:r>
              <a:rPr lang="en-US" dirty="0"/>
              <a:t>Open Payments and State Gift Ban Bills </a:t>
            </a:r>
          </a:p>
        </p:txBody>
      </p:sp>
      <p:sp>
        <p:nvSpPr>
          <p:cNvPr id="9" name="Rectangle 8"/>
          <p:cNvSpPr/>
          <p:nvPr/>
        </p:nvSpPr>
        <p:spPr>
          <a:xfrm>
            <a:off x="5895976" y="5508627"/>
            <a:ext cx="485775" cy="104775"/>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pic>
        <p:nvPicPr>
          <p:cNvPr id="2" name="Picture 1"/>
          <p:cNvPicPr>
            <a:picLocks noChangeAspect="1"/>
          </p:cNvPicPr>
          <p:nvPr/>
        </p:nvPicPr>
        <p:blipFill rotWithShape="1">
          <a:blip r:embed="rId3"/>
          <a:srcRect t="8626" r="2576" b="4732"/>
          <a:stretch/>
        </p:blipFill>
        <p:spPr>
          <a:xfrm>
            <a:off x="3593225" y="2308433"/>
            <a:ext cx="4989786" cy="3102851"/>
          </a:xfrm>
          <a:prstGeom prst="rect">
            <a:avLst/>
          </a:prstGeom>
        </p:spPr>
      </p:pic>
    </p:spTree>
    <p:extLst>
      <p:ext uri="{BB962C8B-B14F-4D97-AF65-F5344CB8AC3E}">
        <p14:creationId xmlns:p14="http://schemas.microsoft.com/office/powerpoint/2010/main" val="5816622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Open Payments - CMS Guidance</a:t>
            </a:r>
          </a:p>
        </p:txBody>
      </p:sp>
      <p:sp>
        <p:nvSpPr>
          <p:cNvPr id="3" name="Content Placeholder 2"/>
          <p:cNvSpPr>
            <a:spLocks noGrp="1"/>
          </p:cNvSpPr>
          <p:nvPr>
            <p:ph idx="1"/>
          </p:nvPr>
        </p:nvSpPr>
        <p:spPr>
          <a:xfrm>
            <a:off x="583324" y="1825624"/>
            <a:ext cx="10770476" cy="5032375"/>
          </a:xfrm>
        </p:spPr>
        <p:txBody>
          <a:bodyPr>
            <a:normAutofit/>
          </a:bodyPr>
          <a:lstStyle/>
          <a:p>
            <a:r>
              <a:rPr lang="en-US" sz="3600" dirty="0"/>
              <a:t>In September 2016, CMS posted a revised FAQ on its Open Payments website regarding the reporting of CME-related payments. </a:t>
            </a:r>
          </a:p>
          <a:p>
            <a:r>
              <a:rPr lang="en-US" sz="3600" dirty="0"/>
              <a:t>The revised FAQ 8165 replaced an earlier FAQ on the same subject by providing greater specificity with regard to the exclusion of certain CME-related payments from Sunshine Act reporting that meet the standards outlined by CMS. </a:t>
            </a:r>
          </a:p>
          <a:p>
            <a:endParaRPr lang="en-US" dirty="0">
              <a:solidFill>
                <a:srgbClr val="626262"/>
              </a:solidFill>
            </a:endParaRPr>
          </a:p>
        </p:txBody>
      </p:sp>
      <p:sp>
        <p:nvSpPr>
          <p:cNvPr id="4" name="TextBox 3"/>
          <p:cNvSpPr txBox="1"/>
          <p:nvPr/>
        </p:nvSpPr>
        <p:spPr>
          <a:xfrm>
            <a:off x="5867401" y="1042946"/>
            <a:ext cx="623913" cy="369332"/>
          </a:xfrm>
          <a:prstGeom prst="rect">
            <a:avLst/>
          </a:prstGeom>
          <a:noFill/>
        </p:spPr>
        <p:txBody>
          <a:bodyPr wrap="square" rtlCol="0">
            <a:spAutoFit/>
          </a:bodyPr>
          <a:lstStyle/>
          <a:p>
            <a:r>
              <a:rPr lang="en-US" dirty="0"/>
              <a:t>11</a:t>
            </a:r>
          </a:p>
        </p:txBody>
      </p:sp>
    </p:spTree>
    <p:extLst>
      <p:ext uri="{BB962C8B-B14F-4D97-AF65-F5344CB8AC3E}">
        <p14:creationId xmlns:p14="http://schemas.microsoft.com/office/powerpoint/2010/main" val="28322015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D4E6DB-EFAF-4A9F-9867-F4CA917E1312}"/>
              </a:ext>
            </a:extLst>
          </p:cNvPr>
          <p:cNvSpPr>
            <a:spLocks noGrp="1"/>
          </p:cNvSpPr>
          <p:nvPr>
            <p:ph type="title"/>
          </p:nvPr>
        </p:nvSpPr>
        <p:spPr/>
        <p:txBody>
          <a:bodyPr/>
          <a:lstStyle/>
          <a:p>
            <a:r>
              <a:rPr lang="en-US" dirty="0"/>
              <a:t>CMS FAQ 8165 (Question)</a:t>
            </a:r>
          </a:p>
        </p:txBody>
      </p:sp>
      <p:sp>
        <p:nvSpPr>
          <p:cNvPr id="3" name="Content Placeholder 2">
            <a:extLst>
              <a:ext uri="{FF2B5EF4-FFF2-40B4-BE49-F238E27FC236}">
                <a16:creationId xmlns:a16="http://schemas.microsoft.com/office/drawing/2014/main" id="{B2F8708C-8842-4F3C-8B71-66749F8C3F05}"/>
              </a:ext>
            </a:extLst>
          </p:cNvPr>
          <p:cNvSpPr>
            <a:spLocks noGrp="1"/>
          </p:cNvSpPr>
          <p:nvPr>
            <p:ph idx="1"/>
          </p:nvPr>
        </p:nvSpPr>
        <p:spPr/>
        <p:txBody>
          <a:bodyPr/>
          <a:lstStyle/>
          <a:p>
            <a:r>
              <a:rPr lang="en-US" b="1" dirty="0">
                <a:solidFill>
                  <a:srgbClr val="000000"/>
                </a:solidFill>
                <a:latin typeface="arial" panose="020B0604020202020204" pitchFamily="34" charset="0"/>
              </a:rPr>
              <a:t>If an applicable manufacturer or applicable group purchasing organization (GPO) provides a payment or transfer of value to a continuing education provider to support a continuing education program but did not require, instruct, direct or otherwise cause (including, but not limited to, “encouraging” or “suggesting”) </a:t>
            </a:r>
            <a:r>
              <a:rPr lang="en-US" dirty="0">
                <a:solidFill>
                  <a:srgbClr val="000000"/>
                </a:solidFill>
                <a:latin typeface="arial" panose="020B0604020202020204" pitchFamily="34" charset="0"/>
              </a:rPr>
              <a:t>the continuing education provider to provide payments or transfers of value to physician speakers, is the payment considered reportable?</a:t>
            </a:r>
          </a:p>
          <a:p>
            <a:endParaRPr lang="en-US" dirty="0"/>
          </a:p>
        </p:txBody>
      </p:sp>
    </p:spTree>
    <p:extLst>
      <p:ext uri="{BB962C8B-B14F-4D97-AF65-F5344CB8AC3E}">
        <p14:creationId xmlns:p14="http://schemas.microsoft.com/office/powerpoint/2010/main" val="32545275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EE8B7B-10A1-401C-BD5E-924C66CBC7BA}"/>
              </a:ext>
            </a:extLst>
          </p:cNvPr>
          <p:cNvSpPr>
            <a:spLocks noGrp="1"/>
          </p:cNvSpPr>
          <p:nvPr>
            <p:ph type="title"/>
          </p:nvPr>
        </p:nvSpPr>
        <p:spPr/>
        <p:txBody>
          <a:bodyPr/>
          <a:lstStyle/>
          <a:p>
            <a:r>
              <a:rPr lang="en-US" dirty="0"/>
              <a:t> </a:t>
            </a:r>
          </a:p>
        </p:txBody>
      </p:sp>
      <p:sp>
        <p:nvSpPr>
          <p:cNvPr id="3" name="Content Placeholder 2">
            <a:extLst>
              <a:ext uri="{FF2B5EF4-FFF2-40B4-BE49-F238E27FC236}">
                <a16:creationId xmlns:a16="http://schemas.microsoft.com/office/drawing/2014/main" id="{C7494205-3167-4F9B-B92E-1F1324B636D0}"/>
              </a:ext>
            </a:extLst>
          </p:cNvPr>
          <p:cNvSpPr>
            <a:spLocks noGrp="1"/>
          </p:cNvSpPr>
          <p:nvPr>
            <p:ph idx="1"/>
          </p:nvPr>
        </p:nvSpPr>
        <p:spPr>
          <a:xfrm>
            <a:off x="838200" y="1513490"/>
            <a:ext cx="11064766" cy="5218386"/>
          </a:xfrm>
        </p:spPr>
        <p:txBody>
          <a:bodyPr>
            <a:normAutofit fontScale="92500" lnSpcReduction="20000"/>
          </a:bodyPr>
          <a:lstStyle/>
          <a:p>
            <a:pPr marL="0" indent="0">
              <a:buNone/>
            </a:pPr>
            <a:r>
              <a:rPr lang="en-US" b="1" dirty="0"/>
              <a:t>No, </a:t>
            </a:r>
            <a:r>
              <a:rPr lang="en-US" dirty="0"/>
              <a:t>this payment or other transfer of value would not be reportable because it does not meet the definition of an indirect payment as defined at 42 U.S.C. § 403.902</a:t>
            </a:r>
            <a:r>
              <a:rPr lang="en-US" b="1" dirty="0"/>
              <a:t>. For example, if an applicable manufacturer or GPO provides payments to a continuing education provider that are unrestricted and are intended to be used at the organization’s full discretion, and the organization chooses on its own volition to use those funds to pay physician speakers, the applicable manufacturer or applicable GPO would not be required to report the payments or transfers of value.</a:t>
            </a:r>
            <a:r>
              <a:rPr lang="en-US" dirty="0"/>
              <a:t> These payments are not reportable regardless of whether the applicable manufacturer or applicable GPO learns that the payments went to covered recipient physicians and the identity of the physicians during the reporting year or by the end of the second quarter of the following reporting year because they would not meet the definition of an indirect payment. Key words: Open Payments, Sunshine Act, CME, Physician Fee Schedule </a:t>
            </a:r>
          </a:p>
          <a:p>
            <a:endParaRPr lang="en-US" dirty="0"/>
          </a:p>
        </p:txBody>
      </p:sp>
      <p:sp>
        <p:nvSpPr>
          <p:cNvPr id="5" name="Title 1">
            <a:extLst>
              <a:ext uri="{FF2B5EF4-FFF2-40B4-BE49-F238E27FC236}">
                <a16:creationId xmlns:a16="http://schemas.microsoft.com/office/drawing/2014/main" id="{47779580-9562-44B9-A826-813222964C2A}"/>
              </a:ext>
            </a:extLst>
          </p:cNvPr>
          <p:cNvSpPr txBox="1">
            <a:spLocks/>
          </p:cNvSpPr>
          <p:nvPr/>
        </p:nvSpPr>
        <p:spPr>
          <a:xfrm>
            <a:off x="974835" y="352424"/>
            <a:ext cx="10515600" cy="803275"/>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bg1"/>
                </a:solidFill>
                <a:latin typeface="Arial"/>
                <a:ea typeface="+mj-ea"/>
                <a:cs typeface="Arial"/>
              </a:defRPr>
            </a:lvl1pPr>
          </a:lstStyle>
          <a:p>
            <a:r>
              <a:rPr lang="en-US" dirty="0"/>
              <a:t>CMS FAQ 8165 (March 17- )</a:t>
            </a:r>
          </a:p>
        </p:txBody>
      </p:sp>
    </p:spTree>
    <p:extLst>
      <p:ext uri="{BB962C8B-B14F-4D97-AF65-F5344CB8AC3E}">
        <p14:creationId xmlns:p14="http://schemas.microsoft.com/office/powerpoint/2010/main" val="30555710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idx="1"/>
          </p:nvPr>
        </p:nvSpPr>
        <p:spPr>
          <a:xfrm>
            <a:off x="831850" y="1749485"/>
            <a:ext cx="10515600" cy="1500187"/>
          </a:xfrm>
        </p:spPr>
        <p:txBody>
          <a:bodyPr>
            <a:normAutofit/>
          </a:bodyPr>
          <a:lstStyle/>
          <a:p>
            <a:r>
              <a:rPr lang="en-US" sz="3600" dirty="0"/>
              <a:t>So What Does This All Mean?</a:t>
            </a:r>
          </a:p>
        </p:txBody>
      </p:sp>
      <p:sp>
        <p:nvSpPr>
          <p:cNvPr id="5" name="Title 4"/>
          <p:cNvSpPr>
            <a:spLocks noGrp="1"/>
          </p:cNvSpPr>
          <p:nvPr>
            <p:ph type="title"/>
          </p:nvPr>
        </p:nvSpPr>
        <p:spPr/>
        <p:txBody>
          <a:bodyPr/>
          <a:lstStyle/>
          <a:p>
            <a:r>
              <a:rPr lang="en-US" dirty="0"/>
              <a:t>Practical Implications</a:t>
            </a:r>
          </a:p>
        </p:txBody>
      </p:sp>
      <p:pic>
        <p:nvPicPr>
          <p:cNvPr id="7" name="Picture 6" descr="http://www.visualvisitor.com/wp-content/uploads/2011/10/confuse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0480" y="2695788"/>
            <a:ext cx="2581157" cy="3812868"/>
          </a:xfrm>
          <a:prstGeom prst="rect">
            <a:avLst/>
          </a:prstGeom>
          <a:noFill/>
          <a:extLst>
            <a:ext uri="{909E8E84-426E-40dd-AFC4-6F175D3DCCD1}">
              <a14:hiddenFill xmlns="" xmlns:a14="http://schemas.microsoft.com/office/drawing/2010/main">
                <a:solidFill>
                  <a:srgbClr val="FFFFFF"/>
                </a:solidFill>
              </a14:hiddenFill>
            </a:ext>
          </a:extLst>
        </p:spPr>
      </p:pic>
      <p:pic>
        <p:nvPicPr>
          <p:cNvPr id="8" name="Picture 2" descr="http://malonemediagroup.com/wp-content/uploads/2012/04/Question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77696" y="3011214"/>
            <a:ext cx="3389705" cy="3379937"/>
          </a:xfrm>
          <a:prstGeom prst="rect">
            <a:avLst/>
          </a:prstGeom>
          <a:noFill/>
          <a:extLst>
            <a:ext uri="{909E8E84-426E-40dd-AFC4-6F175D3DCCD1}">
              <a14:hiddenFill xmlns="" xmlns:a14="http://schemas.microsoft.com/office/drawing/2010/main">
                <a:solidFill>
                  <a:srgbClr val="FFFFFF"/>
                </a:solidFill>
              </a14:hiddenFill>
            </a:ext>
          </a:extLst>
        </p:spPr>
      </p:pic>
      <p:pic>
        <p:nvPicPr>
          <p:cNvPr id="10" name="Picture 8" descr="http://www.socofarm.com/home/wp-content/uploads/2015/07/confused-person.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164570" y="3136105"/>
            <a:ext cx="2644439" cy="2980915"/>
          </a:xfrm>
          <a:prstGeom prst="rect">
            <a:avLst/>
          </a:prstGeom>
          <a:noFill/>
          <a:extLst>
            <a:ext uri="{909E8E84-426E-40dd-AFC4-6F175D3DCCD1}">
              <a14:hiddenFill xmlns="" xmlns:a14="http://schemas.microsoft.com/office/drawing/2010/main">
                <a:solidFill>
                  <a:srgbClr val="FFFFFF"/>
                </a:solidFill>
              </a14:hiddenFill>
            </a:ext>
          </a:extLst>
        </p:spPr>
      </p:pic>
      <p:pic>
        <p:nvPicPr>
          <p:cNvPr id="9" name="Picture 4" descr="http://images.sodahead.com/polls/003778132/5629714618_ConfusedQ_answer_4_xlarge.jpe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15001" y="3151659"/>
            <a:ext cx="2543173" cy="2965361"/>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13235861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41299" y="1752600"/>
            <a:ext cx="11472479" cy="4876800"/>
          </a:xfrm>
        </p:spPr>
        <p:txBody>
          <a:bodyPr>
            <a:normAutofit/>
          </a:bodyPr>
          <a:lstStyle/>
          <a:p>
            <a:r>
              <a:rPr lang="en-US" dirty="0"/>
              <a:t>Certain CME-related payments are </a:t>
            </a:r>
            <a:r>
              <a:rPr lang="en-US" i="1" dirty="0"/>
              <a:t>not</a:t>
            </a:r>
            <a:r>
              <a:rPr lang="en-US" dirty="0"/>
              <a:t> indirect payments, and therefore, are “excluded from reporting” or are “outside the scope of the [Sunshine Act] rule”</a:t>
            </a:r>
          </a:p>
          <a:p>
            <a:r>
              <a:rPr lang="en-US" dirty="0"/>
              <a:t>When are CME-related payments excluded from reporting?  The manufacturer </a:t>
            </a:r>
            <a:r>
              <a:rPr lang="en-US" b="1" dirty="0"/>
              <a:t>must not:</a:t>
            </a:r>
          </a:p>
          <a:p>
            <a:pPr marL="914400" lvl="1" indent="-457200">
              <a:buFont typeface="+mj-lt"/>
              <a:buAutoNum type="arabicPeriod"/>
            </a:pPr>
            <a:r>
              <a:rPr lang="en-US" dirty="0"/>
              <a:t>“Condition… its financial” support on the “participation of </a:t>
            </a:r>
            <a:r>
              <a:rPr lang="en-US" i="1" dirty="0"/>
              <a:t>particular</a:t>
            </a:r>
            <a:r>
              <a:rPr lang="en-US" dirty="0"/>
              <a:t>” physician speakers or faculty;</a:t>
            </a:r>
          </a:p>
          <a:p>
            <a:pPr marL="914400" lvl="1" indent="-457200">
              <a:buFont typeface="+mj-lt"/>
              <a:buAutoNum type="arabicPeriod"/>
            </a:pPr>
            <a:r>
              <a:rPr lang="en-US" dirty="0"/>
              <a:t>“Select or pay” physician speakers or faculty directly;</a:t>
            </a:r>
          </a:p>
          <a:p>
            <a:pPr marL="914400" lvl="1" indent="-457200">
              <a:buFont typeface="+mj-lt"/>
              <a:buAutoNum type="arabicPeriod"/>
            </a:pPr>
            <a:r>
              <a:rPr lang="en-US" dirty="0"/>
              <a:t>Provide the CME provider with a “distinct, identifiable set of covered recipients to be considered as speakers”; or</a:t>
            </a:r>
          </a:p>
          <a:p>
            <a:pPr marL="914400" lvl="1" indent="-457200">
              <a:buFont typeface="+mj-lt"/>
              <a:buAutoNum type="arabicPeriod"/>
            </a:pPr>
            <a:r>
              <a:rPr lang="en-US" dirty="0"/>
              <a:t>Cause subsidized tuition fees to go to “</a:t>
            </a:r>
            <a:r>
              <a:rPr lang="en-US" i="1" dirty="0"/>
              <a:t>specific</a:t>
            </a:r>
            <a:r>
              <a:rPr lang="en-US" dirty="0"/>
              <a:t> physician attendees”</a:t>
            </a:r>
          </a:p>
          <a:p>
            <a:endParaRPr lang="en-US" sz="2400" dirty="0"/>
          </a:p>
        </p:txBody>
      </p:sp>
      <p:sp>
        <p:nvSpPr>
          <p:cNvPr id="6" name="Title 1"/>
          <p:cNvSpPr>
            <a:spLocks noGrp="1"/>
          </p:cNvSpPr>
          <p:nvPr>
            <p:ph type="title"/>
          </p:nvPr>
        </p:nvSpPr>
        <p:spPr>
          <a:xfrm>
            <a:off x="622300" y="365234"/>
            <a:ext cx="8382000" cy="645372"/>
          </a:xfrm>
        </p:spPr>
        <p:txBody>
          <a:bodyPr>
            <a:normAutofit fontScale="90000"/>
          </a:bodyPr>
          <a:lstStyle/>
          <a:p>
            <a:r>
              <a:rPr lang="en-US" dirty="0"/>
              <a:t>CME and Indirect Payment Rules</a:t>
            </a:r>
          </a:p>
        </p:txBody>
      </p:sp>
    </p:spTree>
    <p:extLst>
      <p:ext uri="{BB962C8B-B14F-4D97-AF65-F5344CB8AC3E}">
        <p14:creationId xmlns:p14="http://schemas.microsoft.com/office/powerpoint/2010/main" val="37137836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41299" y="1525567"/>
            <a:ext cx="11614369" cy="5195908"/>
          </a:xfrm>
        </p:spPr>
        <p:txBody>
          <a:bodyPr>
            <a:normAutofit/>
          </a:bodyPr>
          <a:lstStyle/>
          <a:p>
            <a:r>
              <a:rPr lang="en-US" dirty="0"/>
              <a:t>Consider documenting how in each step of the CME lifecycle, the manufacturer has provided “full discretion” or has no control over content, speakers, faculty, attendees</a:t>
            </a:r>
          </a:p>
          <a:p>
            <a:pPr lvl="1"/>
            <a:r>
              <a:rPr lang="en-US" dirty="0"/>
              <a:t>Needs assessment, grant proposal, or RFP</a:t>
            </a:r>
          </a:p>
          <a:p>
            <a:pPr lvl="1"/>
            <a:r>
              <a:rPr lang="en-US" dirty="0"/>
              <a:t>Audience (e.g., specialties, institutions, hospitals, etc.)</a:t>
            </a:r>
          </a:p>
          <a:p>
            <a:pPr lvl="1"/>
            <a:r>
              <a:rPr lang="en-US" dirty="0"/>
              <a:t>Target geographic reach </a:t>
            </a:r>
          </a:p>
          <a:p>
            <a:pPr lvl="1"/>
            <a:r>
              <a:rPr lang="en-US" dirty="0"/>
              <a:t>Format/approach (e.g., live vs. web, outcomes vs. PI, etc.)</a:t>
            </a:r>
          </a:p>
          <a:p>
            <a:pPr lvl="1"/>
            <a:r>
              <a:rPr lang="en-US" dirty="0"/>
              <a:t>Faculty and speakers</a:t>
            </a:r>
          </a:p>
          <a:p>
            <a:pPr lvl="1"/>
            <a:r>
              <a:rPr lang="en-US" dirty="0"/>
              <a:t>Otherwise follow the ACCME SCS</a:t>
            </a:r>
          </a:p>
          <a:p>
            <a:r>
              <a:rPr lang="en-US" dirty="0"/>
              <a:t>Treatment of meals</a:t>
            </a:r>
          </a:p>
          <a:p>
            <a:r>
              <a:rPr lang="en-US" dirty="0"/>
              <a:t>Some LOA may prohibit funds for meals, speakers/faculty</a:t>
            </a:r>
          </a:p>
        </p:txBody>
      </p:sp>
      <p:sp>
        <p:nvSpPr>
          <p:cNvPr id="5" name="Title 1"/>
          <p:cNvSpPr>
            <a:spLocks noGrp="1"/>
          </p:cNvSpPr>
          <p:nvPr>
            <p:ph type="title"/>
          </p:nvPr>
        </p:nvSpPr>
        <p:spPr/>
        <p:txBody>
          <a:bodyPr>
            <a:normAutofit/>
          </a:bodyPr>
          <a:lstStyle/>
          <a:p>
            <a:r>
              <a:rPr lang="en-US" dirty="0"/>
              <a:t>Practical</a:t>
            </a:r>
            <a:r>
              <a:rPr lang="en-US" sz="3200" dirty="0"/>
              <a:t> </a:t>
            </a:r>
            <a:r>
              <a:rPr lang="en-US" dirty="0"/>
              <a:t>Implications</a:t>
            </a:r>
            <a:endParaRPr lang="en-US" sz="3200" dirty="0"/>
          </a:p>
        </p:txBody>
      </p:sp>
      <p:sp>
        <p:nvSpPr>
          <p:cNvPr id="2" name="Footer Placeholder 1"/>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14750949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State “Gift” Ban Roundup</a:t>
            </a:r>
          </a:p>
        </p:txBody>
      </p:sp>
      <p:sp>
        <p:nvSpPr>
          <p:cNvPr id="4" name="Content Placeholder 3"/>
          <p:cNvSpPr>
            <a:spLocks noGrp="1"/>
          </p:cNvSpPr>
          <p:nvPr>
            <p:ph sz="quarter" idx="1"/>
          </p:nvPr>
        </p:nvSpPr>
        <p:spPr/>
        <p:txBody>
          <a:bodyPr>
            <a:normAutofit/>
          </a:bodyPr>
          <a:lstStyle/>
          <a:p>
            <a:r>
              <a:rPr lang="en-US" dirty="0"/>
              <a:t>Legislation – Proposed Rules introduced in at least 8 states to require disclosures or ban gifts between manufacturers and providers.</a:t>
            </a:r>
          </a:p>
          <a:p>
            <a:pPr lvl="1"/>
            <a:r>
              <a:rPr lang="en-US" dirty="0"/>
              <a:t>California, Maine, Massachusetts, Missouri, Nevada, New Jersey, and New York.</a:t>
            </a:r>
          </a:p>
          <a:p>
            <a:pPr marL="0" indent="0">
              <a:buNone/>
            </a:pPr>
            <a:r>
              <a:rPr lang="en-US" dirty="0"/>
              <a:t>Maine Gift Ban</a:t>
            </a:r>
          </a:p>
          <a:p>
            <a:pPr lvl="1"/>
            <a:r>
              <a:rPr lang="en-US" dirty="0"/>
              <a:t>Exempts all CME from Ban</a:t>
            </a:r>
          </a:p>
          <a:p>
            <a:pPr marL="0" indent="0">
              <a:buNone/>
            </a:pPr>
            <a:r>
              <a:rPr lang="en-US" dirty="0"/>
              <a:t>New Jersey </a:t>
            </a:r>
          </a:p>
          <a:p>
            <a:pPr lvl="1"/>
            <a:r>
              <a:rPr lang="en-US" dirty="0"/>
              <a:t>Proposed Rule with specific exemptions for accredited CME </a:t>
            </a:r>
          </a:p>
          <a:p>
            <a:pPr lvl="1"/>
            <a:endParaRPr lang="en-US" dirty="0"/>
          </a:p>
        </p:txBody>
      </p:sp>
    </p:spTree>
    <p:extLst>
      <p:ext uri="{BB962C8B-B14F-4D97-AF65-F5344CB8AC3E}">
        <p14:creationId xmlns:p14="http://schemas.microsoft.com/office/powerpoint/2010/main" val="271336581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524000" y="857251"/>
            <a:ext cx="9144000" cy="3800475"/>
          </a:xfrm>
          <a:prstGeom prst="rect">
            <a:avLst/>
          </a:prstGeom>
          <a:solidFill>
            <a:srgbClr val="1C668D"/>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7" name="Rectangle 6"/>
          <p:cNvSpPr/>
          <p:nvPr/>
        </p:nvSpPr>
        <p:spPr>
          <a:xfrm>
            <a:off x="1524000" y="4657726"/>
            <a:ext cx="9144000" cy="97343"/>
          </a:xfrm>
          <a:prstGeom prst="rect">
            <a:avLst/>
          </a:prstGeom>
          <a:solidFill>
            <a:srgbClr val="AC9D6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pic>
        <p:nvPicPr>
          <p:cNvPr id="5" name="Picture 4" descr="macbook.png"/>
          <p:cNvPicPr>
            <a:picLocks noChangeAspect="1"/>
          </p:cNvPicPr>
          <p:nvPr/>
        </p:nvPicPr>
        <p:blipFill>
          <a:blip r:embed="rId2">
            <a:clrChange>
              <a:clrFrom>
                <a:srgbClr val="FFFFFF"/>
              </a:clrFrom>
              <a:clrTo>
                <a:srgbClr val="FFFFFF">
                  <a:alpha val="0"/>
                </a:srgbClr>
              </a:clrTo>
            </a:clrChange>
          </a:blip>
          <a:stretch>
            <a:fillRect/>
          </a:stretch>
        </p:blipFill>
        <p:spPr>
          <a:xfrm>
            <a:off x="2831125" y="2005959"/>
            <a:ext cx="6551000" cy="3994792"/>
          </a:xfrm>
          <a:prstGeom prst="rect">
            <a:avLst/>
          </a:prstGeom>
        </p:spPr>
      </p:pic>
      <p:sp>
        <p:nvSpPr>
          <p:cNvPr id="4" name="Title 3"/>
          <p:cNvSpPr>
            <a:spLocks noGrp="1"/>
          </p:cNvSpPr>
          <p:nvPr>
            <p:ph type="ctrTitle"/>
          </p:nvPr>
        </p:nvSpPr>
        <p:spPr>
          <a:xfrm>
            <a:off x="1524000" y="857250"/>
            <a:ext cx="9144000" cy="1028700"/>
          </a:xfrm>
        </p:spPr>
        <p:txBody>
          <a:bodyPr/>
          <a:lstStyle/>
          <a:p>
            <a:r>
              <a:rPr lang="en-US" dirty="0"/>
              <a:t>Opioid Education</a:t>
            </a:r>
          </a:p>
        </p:txBody>
      </p:sp>
      <p:sp>
        <p:nvSpPr>
          <p:cNvPr id="9" name="Rectangle 8"/>
          <p:cNvSpPr/>
          <p:nvPr/>
        </p:nvSpPr>
        <p:spPr>
          <a:xfrm>
            <a:off x="5895976" y="5508627"/>
            <a:ext cx="485775" cy="104775"/>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pic>
        <p:nvPicPr>
          <p:cNvPr id="10" name="Picture 9"/>
          <p:cNvPicPr>
            <a:picLocks noChangeAspect="1"/>
          </p:cNvPicPr>
          <p:nvPr/>
        </p:nvPicPr>
        <p:blipFill>
          <a:blip r:embed="rId3"/>
          <a:stretch>
            <a:fillRect/>
          </a:stretch>
        </p:blipFill>
        <p:spPr>
          <a:xfrm>
            <a:off x="3672942" y="2378677"/>
            <a:ext cx="4839125" cy="3032606"/>
          </a:xfrm>
          <a:prstGeom prst="rect">
            <a:avLst/>
          </a:prstGeom>
        </p:spPr>
      </p:pic>
    </p:spTree>
    <p:extLst>
      <p:ext uri="{BB962C8B-B14F-4D97-AF65-F5344CB8AC3E}">
        <p14:creationId xmlns:p14="http://schemas.microsoft.com/office/powerpoint/2010/main" val="137074925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Opioid REMS</a:t>
            </a:r>
          </a:p>
        </p:txBody>
      </p:sp>
      <p:sp>
        <p:nvSpPr>
          <p:cNvPr id="3" name="Content Placeholder 2"/>
          <p:cNvSpPr>
            <a:spLocks noGrp="1"/>
          </p:cNvSpPr>
          <p:nvPr>
            <p:ph sz="half" idx="1"/>
          </p:nvPr>
        </p:nvSpPr>
        <p:spPr>
          <a:xfrm>
            <a:off x="425669" y="1870075"/>
            <a:ext cx="6096103" cy="4688380"/>
          </a:xfrm>
        </p:spPr>
        <p:txBody>
          <a:bodyPr>
            <a:normAutofit lnSpcReduction="10000"/>
          </a:bodyPr>
          <a:lstStyle/>
          <a:p>
            <a:r>
              <a:rPr lang="en-US" sz="3600" dirty="0"/>
              <a:t>Background on Opioid REMS and CME</a:t>
            </a:r>
          </a:p>
          <a:p>
            <a:r>
              <a:rPr lang="en-US" sz="3600" dirty="0"/>
              <a:t>FDA </a:t>
            </a:r>
            <a:r>
              <a:rPr lang="en-US" sz="4000" dirty="0"/>
              <a:t>Opioid Prescriber Education Public Hearing</a:t>
            </a:r>
            <a:endParaRPr lang="en-US" sz="3600" dirty="0"/>
          </a:p>
          <a:p>
            <a:r>
              <a:rPr lang="en-US" sz="3600" dirty="0"/>
              <a:t>Opportunity for new MACRA Improvement Activity?</a:t>
            </a:r>
          </a:p>
        </p:txBody>
      </p:sp>
      <p:pic>
        <p:nvPicPr>
          <p:cNvPr id="6" name="Content Placeholder 5"/>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030905" y="2347093"/>
            <a:ext cx="4843227" cy="3400564"/>
          </a:xfrm>
        </p:spPr>
      </p:pic>
      <p:sp>
        <p:nvSpPr>
          <p:cNvPr id="4" name="TextBox 3"/>
          <p:cNvSpPr txBox="1"/>
          <p:nvPr/>
        </p:nvSpPr>
        <p:spPr>
          <a:xfrm>
            <a:off x="5867401" y="1066800"/>
            <a:ext cx="654371" cy="369332"/>
          </a:xfrm>
          <a:prstGeom prst="rect">
            <a:avLst/>
          </a:prstGeom>
          <a:noFill/>
        </p:spPr>
        <p:txBody>
          <a:bodyPr wrap="square" rtlCol="0">
            <a:spAutoFit/>
          </a:bodyPr>
          <a:lstStyle/>
          <a:p>
            <a:r>
              <a:rPr lang="en-US" dirty="0"/>
              <a:t>19</a:t>
            </a:r>
          </a:p>
        </p:txBody>
      </p:sp>
    </p:spTree>
    <p:extLst>
      <p:ext uri="{BB962C8B-B14F-4D97-AF65-F5344CB8AC3E}">
        <p14:creationId xmlns:p14="http://schemas.microsoft.com/office/powerpoint/2010/main" val="1939364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r>
              <a:rPr lang="en-US" dirty="0"/>
              <a:t>Disclaimer</a:t>
            </a:r>
          </a:p>
        </p:txBody>
      </p:sp>
      <p:sp>
        <p:nvSpPr>
          <p:cNvPr id="5123" name="Content Placeholder 2"/>
          <p:cNvSpPr>
            <a:spLocks noGrp="1"/>
          </p:cNvSpPr>
          <p:nvPr>
            <p:ph sz="half" idx="1"/>
          </p:nvPr>
        </p:nvSpPr>
        <p:spPr>
          <a:xfrm>
            <a:off x="0" y="1542595"/>
            <a:ext cx="6516684" cy="5032375"/>
          </a:xfrm>
        </p:spPr>
        <p:txBody>
          <a:bodyPr>
            <a:normAutofit/>
          </a:bodyPr>
          <a:lstStyle/>
          <a:p>
            <a:pPr marL="0" indent="0">
              <a:buNone/>
            </a:pPr>
            <a:r>
              <a:rPr lang="en-US" dirty="0"/>
              <a:t>The views expressed in this presentation represent our own opinions and those gleamed from discussions and work with attorneys. </a:t>
            </a:r>
          </a:p>
          <a:p>
            <a:pPr marL="0" indent="0">
              <a:buNone/>
            </a:pPr>
            <a:endParaRPr lang="en-US" dirty="0"/>
          </a:p>
          <a:p>
            <a:pPr marL="0" indent="0">
              <a:buNone/>
            </a:pPr>
            <a:r>
              <a:rPr lang="en-US" dirty="0"/>
              <a:t>This presentation does not represent legal advice.</a:t>
            </a:r>
          </a:p>
          <a:p>
            <a:pPr marL="0" indent="0">
              <a:buNone/>
            </a:pPr>
            <a:endParaRPr lang="en-US" dirty="0"/>
          </a:p>
          <a:p>
            <a:pPr marL="0" indent="0">
              <a:buNone/>
            </a:pPr>
            <a:r>
              <a:rPr lang="en-US" dirty="0"/>
              <a:t>We recommend you discuss many of your questions with your own attorneys.</a:t>
            </a:r>
          </a:p>
        </p:txBody>
      </p:sp>
      <p:pic>
        <p:nvPicPr>
          <p:cNvPr id="3" name="Content Placeholder 2"/>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6516684" y="1751013"/>
            <a:ext cx="5002872" cy="3535362"/>
          </a:xfrm>
        </p:spPr>
      </p:pic>
    </p:spTree>
    <p:extLst>
      <p:ext uri="{BB962C8B-B14F-4D97-AF65-F5344CB8AC3E}">
        <p14:creationId xmlns:p14="http://schemas.microsoft.com/office/powerpoint/2010/main" val="380896632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 an FDA Hearing and Up on Capitol Hill</a:t>
            </a:r>
          </a:p>
        </p:txBody>
      </p:sp>
      <p:sp>
        <p:nvSpPr>
          <p:cNvPr id="3" name="Slide Number Placeholder 2"/>
          <p:cNvSpPr>
            <a:spLocks noGrp="1"/>
          </p:cNvSpPr>
          <p:nvPr>
            <p:ph type="sldNum" sz="quarter" idx="12"/>
          </p:nvPr>
        </p:nvSpPr>
        <p:spPr/>
        <p:txBody>
          <a:bodyPr/>
          <a:lstStyle/>
          <a:p>
            <a:fld id="{5EFFCBE9-D882-4F4D-9D33-B56A87E7E760}" type="slidenum">
              <a:rPr lang="en-US" smtClean="0"/>
              <a:pPr/>
              <a:t>30</a:t>
            </a:fld>
            <a:endParaRPr lang="en-US"/>
          </a:p>
        </p:txBody>
      </p:sp>
      <p:sp>
        <p:nvSpPr>
          <p:cNvPr id="4" name="Content Placeholder 3"/>
          <p:cNvSpPr>
            <a:spLocks noGrp="1"/>
          </p:cNvSpPr>
          <p:nvPr>
            <p:ph sz="quarter" idx="1"/>
          </p:nvPr>
        </p:nvSpPr>
        <p:spPr/>
        <p:txBody>
          <a:bodyPr>
            <a:normAutofit/>
          </a:bodyPr>
          <a:lstStyle/>
          <a:p>
            <a:r>
              <a:rPr lang="en-US" dirty="0"/>
              <a:t>“We are encouraged that the FDA sees CME as a valuable tool in combatting the opioids epidemic. Our members have developed hundreds of hours of innovative and creative pain education programs and have delivered them to hundreds of thousands of physicians.”</a:t>
            </a:r>
          </a:p>
          <a:p>
            <a:pPr lvl="1"/>
            <a:r>
              <a:rPr lang="en-US" b="1" dirty="0"/>
              <a:t>“As an incentive for prescribers to participate in opioid REMS, we recommend that the FDA encourage CMS to include opioid REMS as an improvement activity in the Quality Payment Program MIPS.”</a:t>
            </a:r>
          </a:p>
          <a:p>
            <a:pPr marL="0" indent="0">
              <a:buNone/>
            </a:pPr>
            <a:endParaRPr lang="en-US" dirty="0"/>
          </a:p>
        </p:txBody>
      </p:sp>
    </p:spTree>
    <p:extLst>
      <p:ext uri="{BB962C8B-B14F-4D97-AF65-F5344CB8AC3E}">
        <p14:creationId xmlns:p14="http://schemas.microsoft.com/office/powerpoint/2010/main" val="31560626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E64ADFA-8D7B-4012-B2E5-D54511B205F7}"/>
              </a:ext>
            </a:extLst>
          </p:cNvPr>
          <p:cNvPicPr>
            <a:picLocks noChangeAspect="1"/>
          </p:cNvPicPr>
          <p:nvPr/>
        </p:nvPicPr>
        <p:blipFill>
          <a:blip r:embed="rId2"/>
          <a:stretch>
            <a:fillRect/>
          </a:stretch>
        </p:blipFill>
        <p:spPr>
          <a:xfrm>
            <a:off x="5638801" y="627833"/>
            <a:ext cx="4267201" cy="5985269"/>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sp>
        <p:nvSpPr>
          <p:cNvPr id="2" name="Title 1">
            <a:extLst>
              <a:ext uri="{FF2B5EF4-FFF2-40B4-BE49-F238E27FC236}">
                <a16:creationId xmlns:a16="http://schemas.microsoft.com/office/drawing/2014/main" id="{AD588F03-B295-4B2F-B869-9392F0D02F62}"/>
              </a:ext>
            </a:extLst>
          </p:cNvPr>
          <p:cNvSpPr>
            <a:spLocks noGrp="1"/>
          </p:cNvSpPr>
          <p:nvPr>
            <p:ph type="title"/>
          </p:nvPr>
        </p:nvSpPr>
        <p:spPr/>
        <p:txBody>
          <a:bodyPr>
            <a:normAutofit/>
          </a:bodyPr>
          <a:lstStyle/>
          <a:p>
            <a:r>
              <a:rPr lang="en-US" dirty="0"/>
              <a:t>May 3-4 FDA Workshop</a:t>
            </a:r>
          </a:p>
        </p:txBody>
      </p:sp>
      <p:sp>
        <p:nvSpPr>
          <p:cNvPr id="3" name="Slide Number Placeholder 2">
            <a:extLst>
              <a:ext uri="{FF2B5EF4-FFF2-40B4-BE49-F238E27FC236}">
                <a16:creationId xmlns:a16="http://schemas.microsoft.com/office/drawing/2014/main" id="{A927FA75-DBAA-4849-A7A1-1EF2DECB3186}"/>
              </a:ext>
            </a:extLst>
          </p:cNvPr>
          <p:cNvSpPr>
            <a:spLocks noGrp="1"/>
          </p:cNvSpPr>
          <p:nvPr>
            <p:ph type="sldNum" sz="quarter" idx="12"/>
          </p:nvPr>
        </p:nvSpPr>
        <p:spPr/>
        <p:txBody>
          <a:bodyPr/>
          <a:lstStyle/>
          <a:p>
            <a:endParaRPr lang="en-US" dirty="0"/>
          </a:p>
        </p:txBody>
      </p:sp>
      <p:pic>
        <p:nvPicPr>
          <p:cNvPr id="5" name="Picture 4">
            <a:extLst>
              <a:ext uri="{FF2B5EF4-FFF2-40B4-BE49-F238E27FC236}">
                <a16:creationId xmlns:a16="http://schemas.microsoft.com/office/drawing/2014/main" id="{8292C11C-0B6C-49EC-BE3F-5462F08192AC}"/>
              </a:ext>
            </a:extLst>
          </p:cNvPr>
          <p:cNvPicPr>
            <a:picLocks noChangeAspect="1"/>
          </p:cNvPicPr>
          <p:nvPr/>
        </p:nvPicPr>
        <p:blipFill>
          <a:blip r:embed="rId3"/>
          <a:stretch>
            <a:fillRect/>
          </a:stretch>
        </p:blipFill>
        <p:spPr>
          <a:xfrm>
            <a:off x="2487479" y="4038600"/>
            <a:ext cx="7210947" cy="1974300"/>
          </a:xfrm>
          <a:prstGeom prst="rect">
            <a:avLst/>
          </a:prstGeom>
          <a:ln>
            <a:noFill/>
          </a:ln>
          <a:effectLst>
            <a:outerShdw blurRad="292100" dist="139700" dir="2700000" algn="tl" rotWithShape="0">
              <a:srgbClr val="333333">
                <a:alpha val="65000"/>
              </a:srgbClr>
            </a:outerShdw>
          </a:effectLst>
        </p:spPr>
      </p:pic>
      <p:pic>
        <p:nvPicPr>
          <p:cNvPr id="12" name="Picture 11">
            <a:extLst>
              <a:ext uri="{FF2B5EF4-FFF2-40B4-BE49-F238E27FC236}">
                <a16:creationId xmlns:a16="http://schemas.microsoft.com/office/drawing/2014/main" id="{425C8476-FDB3-4D4A-A20A-B893EAC626C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86000" y="1752600"/>
            <a:ext cx="2721738" cy="1905216"/>
          </a:xfrm>
          <a:prstGeom prst="ellipse">
            <a:avLst/>
          </a:prstGeom>
          <a:ln>
            <a:noFill/>
          </a:ln>
          <a:effectLst>
            <a:softEdge rad="112500"/>
          </a:effectLst>
        </p:spPr>
      </p:pic>
      <p:pic>
        <p:nvPicPr>
          <p:cNvPr id="15" name="Picture 14">
            <a:extLst>
              <a:ext uri="{FF2B5EF4-FFF2-40B4-BE49-F238E27FC236}">
                <a16:creationId xmlns:a16="http://schemas.microsoft.com/office/drawing/2014/main" id="{0FFB0680-9B02-4C24-8B12-5FBD4528B5D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67709" y="3080935"/>
            <a:ext cx="762000" cy="47752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20472089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C6E7A49-D76E-4DB6-96CC-CAECF524995C}"/>
              </a:ext>
            </a:extLst>
          </p:cNvPr>
          <p:cNvPicPr>
            <a:picLocks noChangeAspect="1"/>
          </p:cNvPicPr>
          <p:nvPr/>
        </p:nvPicPr>
        <p:blipFill>
          <a:blip r:embed="rId2"/>
          <a:stretch>
            <a:fillRect/>
          </a:stretch>
        </p:blipFill>
        <p:spPr>
          <a:xfrm>
            <a:off x="7010401" y="1600200"/>
            <a:ext cx="3984170" cy="5121645"/>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
        <p:nvSpPr>
          <p:cNvPr id="2" name="Title 1">
            <a:extLst>
              <a:ext uri="{FF2B5EF4-FFF2-40B4-BE49-F238E27FC236}">
                <a16:creationId xmlns:a16="http://schemas.microsoft.com/office/drawing/2014/main" id="{84DBDCC0-5D27-4F78-8ECD-31F85A8D47D5}"/>
              </a:ext>
            </a:extLst>
          </p:cNvPr>
          <p:cNvSpPr>
            <a:spLocks noGrp="1"/>
          </p:cNvSpPr>
          <p:nvPr>
            <p:ph type="title"/>
          </p:nvPr>
        </p:nvSpPr>
        <p:spPr/>
        <p:txBody>
          <a:bodyPr/>
          <a:lstStyle/>
          <a:p>
            <a:r>
              <a:rPr lang="en-US" dirty="0"/>
              <a:t>AMA Endorsement</a:t>
            </a:r>
          </a:p>
        </p:txBody>
      </p:sp>
      <p:sp>
        <p:nvSpPr>
          <p:cNvPr id="4" name="Content Placeholder 3">
            <a:extLst>
              <a:ext uri="{FF2B5EF4-FFF2-40B4-BE49-F238E27FC236}">
                <a16:creationId xmlns:a16="http://schemas.microsoft.com/office/drawing/2014/main" id="{3CC9380F-889B-43C8-8FC8-F144728520F2}"/>
              </a:ext>
            </a:extLst>
          </p:cNvPr>
          <p:cNvSpPr>
            <a:spLocks noGrp="1"/>
          </p:cNvSpPr>
          <p:nvPr>
            <p:ph sz="quarter" idx="1"/>
          </p:nvPr>
        </p:nvSpPr>
        <p:spPr>
          <a:xfrm>
            <a:off x="2083961" y="1504163"/>
            <a:ext cx="5181599" cy="2913083"/>
          </a:xfrm>
        </p:spPr>
        <p:txBody>
          <a:bodyPr>
            <a:normAutofit/>
          </a:bodyPr>
          <a:lstStyle/>
          <a:p>
            <a:pPr marL="0" indent="0">
              <a:buNone/>
            </a:pPr>
            <a:r>
              <a:rPr lang="en-US" dirty="0"/>
              <a:t>In their comment on the proposed 2018 rule, the AMA suggests that “certified and accredited CMS courses in safe prescribing and/or pain management count for this IA.”</a:t>
            </a:r>
          </a:p>
        </p:txBody>
      </p:sp>
      <p:pic>
        <p:nvPicPr>
          <p:cNvPr id="5" name="Picture 4">
            <a:extLst>
              <a:ext uri="{FF2B5EF4-FFF2-40B4-BE49-F238E27FC236}">
                <a16:creationId xmlns:a16="http://schemas.microsoft.com/office/drawing/2014/main" id="{7C596921-B29E-46E6-B3FA-953166049C80}"/>
              </a:ext>
            </a:extLst>
          </p:cNvPr>
          <p:cNvPicPr>
            <a:picLocks noChangeAspect="1"/>
          </p:cNvPicPr>
          <p:nvPr/>
        </p:nvPicPr>
        <p:blipFill>
          <a:blip r:embed="rId3"/>
          <a:stretch>
            <a:fillRect/>
          </a:stretch>
        </p:blipFill>
        <p:spPr>
          <a:xfrm>
            <a:off x="1631626" y="4513283"/>
            <a:ext cx="8928748" cy="1722297"/>
          </a:xfrm>
          <a:prstGeom prst="rect">
            <a:avLst/>
          </a:prstGeom>
          <a:ln>
            <a:noFill/>
          </a:ln>
          <a:effectLst>
            <a:outerShdw blurRad="292100" dist="139700" dir="2700000" algn="tl" rotWithShape="0">
              <a:srgbClr val="333333">
                <a:alpha val="65000"/>
              </a:srgbClr>
            </a:outerShdw>
          </a:effectLst>
        </p:spPr>
      </p:pic>
      <p:pic>
        <p:nvPicPr>
          <p:cNvPr id="2050" name="Picture 2" descr="http://www.med.unc.edu/ama/images/ama_logo.jpg/@@images/cbff8803-48ff-4509-a542-fd8c59d31724.jpeg">
            <a:extLst>
              <a:ext uri="{FF2B5EF4-FFF2-40B4-BE49-F238E27FC236}">
                <a16:creationId xmlns:a16="http://schemas.microsoft.com/office/drawing/2014/main" id="{5FB96EBF-DB83-4E9E-970B-55ED6C52B22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1800" y="1298020"/>
            <a:ext cx="1374648" cy="7714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11698992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a:t>
            </a:r>
          </a:p>
        </p:txBody>
      </p:sp>
      <p:sp>
        <p:nvSpPr>
          <p:cNvPr id="3" name="Content Placeholder 2"/>
          <p:cNvSpPr>
            <a:spLocks noGrp="1"/>
          </p:cNvSpPr>
          <p:nvPr>
            <p:ph idx="1"/>
          </p:nvPr>
        </p:nvSpPr>
        <p:spPr>
          <a:xfrm>
            <a:off x="583323" y="1433230"/>
            <a:ext cx="7929306" cy="5424770"/>
          </a:xfrm>
        </p:spPr>
        <p:txBody>
          <a:bodyPr>
            <a:normAutofit fontScale="92500" lnSpcReduction="10000"/>
          </a:bodyPr>
          <a:lstStyle/>
          <a:p>
            <a:r>
              <a:rPr lang="en-US" sz="3500" dirty="0"/>
              <a:t>Affordable Care Act is still in play</a:t>
            </a:r>
          </a:p>
          <a:p>
            <a:r>
              <a:rPr lang="en-US" sz="3500" dirty="0"/>
              <a:t>Quality Improvement CE as an Improvement Activity</a:t>
            </a:r>
          </a:p>
          <a:p>
            <a:r>
              <a:rPr lang="en-US" sz="3500" dirty="0"/>
              <a:t>Open Payments may yet get it right</a:t>
            </a:r>
          </a:p>
          <a:p>
            <a:r>
              <a:rPr lang="en-US" sz="3500" dirty="0"/>
              <a:t>States are becoming for active and will require attention</a:t>
            </a:r>
          </a:p>
          <a:p>
            <a:r>
              <a:rPr lang="en-US" sz="3500" dirty="0"/>
              <a:t>FDA Sees an Important Role for CME in solving the opioid crisis</a:t>
            </a:r>
          </a:p>
          <a:p>
            <a:r>
              <a:rPr lang="en-US" sz="3500" dirty="0"/>
              <a:t>Encourage your organization to become active in advocacy</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55528" y="2291783"/>
            <a:ext cx="2861072" cy="2861072"/>
          </a:xfrm>
          <a:prstGeom prst="rect">
            <a:avLst/>
          </a:prstGeom>
        </p:spPr>
      </p:pic>
      <p:sp>
        <p:nvSpPr>
          <p:cNvPr id="5" name="TextBox 4"/>
          <p:cNvSpPr txBox="1"/>
          <p:nvPr/>
        </p:nvSpPr>
        <p:spPr>
          <a:xfrm>
            <a:off x="5867401" y="1063898"/>
            <a:ext cx="693497" cy="369332"/>
          </a:xfrm>
          <a:prstGeom prst="rect">
            <a:avLst/>
          </a:prstGeom>
          <a:noFill/>
        </p:spPr>
        <p:txBody>
          <a:bodyPr wrap="square" rtlCol="0">
            <a:spAutoFit/>
          </a:bodyPr>
          <a:lstStyle/>
          <a:p>
            <a:r>
              <a:rPr lang="en-US"/>
              <a:t>22</a:t>
            </a:r>
          </a:p>
        </p:txBody>
      </p:sp>
    </p:spTree>
    <p:extLst>
      <p:ext uri="{BB962C8B-B14F-4D97-AF65-F5344CB8AC3E}">
        <p14:creationId xmlns:p14="http://schemas.microsoft.com/office/powerpoint/2010/main" val="1879795220"/>
      </p:ext>
    </p:extLst>
  </p:cSld>
  <p:clrMapOvr>
    <a:masterClrMapping/>
  </p:clrMapOvr>
  <p:transition spd="slow">
    <p:wip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12192000" cy="5067300"/>
          </a:xfrm>
          <a:prstGeom prst="rect">
            <a:avLst/>
          </a:prstGeom>
          <a:solidFill>
            <a:srgbClr val="1C668D"/>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0" y="5067300"/>
            <a:ext cx="12192000" cy="129790"/>
          </a:xfrm>
          <a:prstGeom prst="rect">
            <a:avLst/>
          </a:prstGeom>
          <a:solidFill>
            <a:srgbClr val="AC9D6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0" y="746125"/>
            <a:ext cx="10515600" cy="803275"/>
          </a:xfrm>
        </p:spPr>
        <p:txBody>
          <a:bodyPr>
            <a:noAutofit/>
          </a:bodyPr>
          <a:lstStyle/>
          <a:p>
            <a:pPr algn="ctr"/>
            <a:r>
              <a:rPr lang="en-US" sz="6000" dirty="0"/>
              <a:t>Questions and Answers</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l="12750"/>
          <a:stretch>
            <a:fillRect/>
          </a:stretch>
        </p:blipFill>
        <p:spPr>
          <a:xfrm>
            <a:off x="4064000" y="1861798"/>
            <a:ext cx="4101783" cy="3942102"/>
          </a:xfrm>
          <a:prstGeom prst="ellipse">
            <a:avLst/>
          </a:prstGeom>
        </p:spPr>
      </p:pic>
      <p:sp>
        <p:nvSpPr>
          <p:cNvPr id="9" name="Slide Number Placeholder 4"/>
          <p:cNvSpPr>
            <a:spLocks noGrp="1"/>
          </p:cNvSpPr>
          <p:nvPr>
            <p:ph type="sldNum" sz="quarter" idx="12"/>
          </p:nvPr>
        </p:nvSpPr>
        <p:spPr>
          <a:xfrm>
            <a:off x="241300" y="6356350"/>
            <a:ext cx="381000" cy="365125"/>
          </a:xfrm>
        </p:spPr>
        <p:txBody>
          <a:bodyPr/>
          <a:lstStyle/>
          <a:p>
            <a:fld id="{6055A53B-A967-42EE-900E-9D12078F2C8D}" type="slidenum">
              <a:rPr lang="en-US" smtClean="0"/>
              <a:pPr/>
              <a:t>34</a:t>
            </a:fld>
            <a:endParaRPr lang="en-US" dirty="0"/>
          </a:p>
        </p:txBody>
      </p:sp>
    </p:spTree>
    <p:extLst>
      <p:ext uri="{BB962C8B-B14F-4D97-AF65-F5344CB8AC3E}">
        <p14:creationId xmlns:p14="http://schemas.microsoft.com/office/powerpoint/2010/main" val="112015012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For More Information	</a:t>
            </a:r>
          </a:p>
        </p:txBody>
      </p:sp>
      <p:sp>
        <p:nvSpPr>
          <p:cNvPr id="3" name="Content Placeholder 2"/>
          <p:cNvSpPr>
            <a:spLocks noGrp="1"/>
          </p:cNvSpPr>
          <p:nvPr>
            <p:ph sz="half" idx="1"/>
          </p:nvPr>
        </p:nvSpPr>
        <p:spPr>
          <a:xfrm>
            <a:off x="885240" y="1825625"/>
            <a:ext cx="7178040" cy="4351338"/>
          </a:xfrm>
        </p:spPr>
        <p:txBody>
          <a:bodyPr>
            <a:normAutofit/>
          </a:bodyPr>
          <a:lstStyle/>
          <a:p>
            <a:pPr marL="0" indent="0">
              <a:buNone/>
            </a:pPr>
            <a:r>
              <a:rPr lang="en-US" b="1" dirty="0">
                <a:solidFill>
                  <a:schemeClr val="accent6"/>
                </a:solidFill>
              </a:rPr>
              <a:t>CME Coalition </a:t>
            </a:r>
            <a:br>
              <a:rPr lang="en-US" dirty="0"/>
            </a:br>
            <a:r>
              <a:rPr lang="en-US" dirty="0">
                <a:hlinkClick r:id="rId2"/>
              </a:rPr>
              <a:t>www.cmecoalition.org</a:t>
            </a:r>
            <a:endParaRPr lang="en-US" dirty="0"/>
          </a:p>
          <a:p>
            <a:pPr marL="0" indent="0">
              <a:buNone/>
            </a:pPr>
            <a:endParaRPr lang="en-US" dirty="0"/>
          </a:p>
          <a:p>
            <a:pPr marL="0" indent="0">
              <a:buNone/>
            </a:pPr>
            <a:r>
              <a:rPr lang="en-US" b="1" dirty="0">
                <a:solidFill>
                  <a:srgbClr val="396252"/>
                </a:solidFill>
              </a:rPr>
              <a:t>Andrew Rosenberg  </a:t>
            </a:r>
            <a:r>
              <a:rPr lang="en-US" dirty="0">
                <a:hlinkClick r:id="rId3"/>
              </a:rPr>
              <a:t>arosenberg@thornrun.com</a:t>
            </a:r>
            <a:endParaRPr lang="en-US" dirty="0"/>
          </a:p>
          <a:p>
            <a:pPr marL="0" indent="0">
              <a:buNone/>
            </a:pPr>
            <a:endParaRPr lang="en-US" dirty="0"/>
          </a:p>
          <a:p>
            <a:pPr marL="0" indent="0">
              <a:buNone/>
            </a:pPr>
            <a:r>
              <a:rPr lang="en-US" b="1" dirty="0">
                <a:solidFill>
                  <a:srgbClr val="396252"/>
                </a:solidFill>
              </a:rPr>
              <a:t>Thomas Sullivan  </a:t>
            </a:r>
            <a:br>
              <a:rPr lang="en-US" dirty="0"/>
            </a:br>
            <a:r>
              <a:rPr lang="en-US" dirty="0">
                <a:hlinkClick r:id="rId4"/>
              </a:rPr>
              <a:t>tsullivan@rockpointe.com</a:t>
            </a:r>
            <a:endParaRPr lang="en-US" dirty="0"/>
          </a:p>
          <a:p>
            <a:pPr marL="0" indent="0">
              <a:buNone/>
            </a:pPr>
            <a:endParaRPr lang="en-US" dirty="0"/>
          </a:p>
          <a:p>
            <a:pPr marL="0" indent="0">
              <a:buNone/>
            </a:pPr>
            <a:endParaRPr lang="en-US" dirty="0"/>
          </a:p>
          <a:p>
            <a:pPr marL="0" indent="0">
              <a:buNone/>
            </a:pPr>
            <a:endParaRPr lang="en-US" dirty="0"/>
          </a:p>
        </p:txBody>
      </p:sp>
      <p:sp>
        <p:nvSpPr>
          <p:cNvPr id="7" name="Slide Number Placeholder 4"/>
          <p:cNvSpPr>
            <a:spLocks noGrp="1"/>
          </p:cNvSpPr>
          <p:nvPr>
            <p:ph type="sldNum" sz="quarter" idx="12"/>
          </p:nvPr>
        </p:nvSpPr>
        <p:spPr>
          <a:xfrm>
            <a:off x="241300" y="6356350"/>
            <a:ext cx="381000" cy="365125"/>
          </a:xfrm>
        </p:spPr>
        <p:txBody>
          <a:bodyPr/>
          <a:lstStyle/>
          <a:p>
            <a:endParaRPr lang="en-US" dirty="0"/>
          </a:p>
        </p:txBody>
      </p:sp>
      <p:pic>
        <p:nvPicPr>
          <p:cNvPr id="25" name="Picture 24"/>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231882" y="3033627"/>
            <a:ext cx="2397800" cy="1502622"/>
          </a:xfrm>
          <a:prstGeom prst="rect">
            <a:avLst/>
          </a:prstGeom>
        </p:spPr>
      </p:pic>
    </p:spTree>
    <p:extLst>
      <p:ext uri="{BB962C8B-B14F-4D97-AF65-F5344CB8AC3E}">
        <p14:creationId xmlns:p14="http://schemas.microsoft.com/office/powerpoint/2010/main" val="26905755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1244600"/>
            <a:ext cx="12192000" cy="4648200"/>
          </a:xfrm>
          <a:prstGeom prst="rect">
            <a:avLst/>
          </a:prstGeom>
          <a:solidFill>
            <a:schemeClr val="accent5">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a:bodyPr>
          <a:lstStyle/>
          <a:p>
            <a:r>
              <a:rPr lang="en-US" sz="4000" b="1" cap="all" dirty="0"/>
              <a:t>Today’s Agenda</a:t>
            </a:r>
          </a:p>
        </p:txBody>
      </p:sp>
      <p:sp>
        <p:nvSpPr>
          <p:cNvPr id="3" name="Content Placeholder 2"/>
          <p:cNvSpPr>
            <a:spLocks noGrp="1"/>
          </p:cNvSpPr>
          <p:nvPr>
            <p:ph idx="1"/>
          </p:nvPr>
        </p:nvSpPr>
        <p:spPr>
          <a:xfrm>
            <a:off x="241300" y="1393031"/>
            <a:ext cx="8022021" cy="4351338"/>
          </a:xfrm>
        </p:spPr>
        <p:txBody>
          <a:bodyPr>
            <a:normAutofit/>
          </a:bodyPr>
          <a:lstStyle/>
          <a:p>
            <a:r>
              <a:rPr lang="en-US" sz="3200" dirty="0"/>
              <a:t>Update on the status of healthcare legislation and changes in Washington</a:t>
            </a:r>
          </a:p>
          <a:p>
            <a:r>
              <a:rPr lang="en-US" sz="3200" dirty="0"/>
              <a:t>MACRA Quality Payment Program and the 2018 QI CME Measure</a:t>
            </a:r>
          </a:p>
          <a:p>
            <a:r>
              <a:rPr lang="en-US" sz="3200" dirty="0"/>
              <a:t>Open Payments, State Gift Ban Legislation and CME</a:t>
            </a:r>
          </a:p>
          <a:p>
            <a:r>
              <a:rPr lang="en-US" sz="3200" dirty="0"/>
              <a:t>CME in tackling Opioid Crisis</a:t>
            </a:r>
          </a:p>
          <a:p>
            <a:pPr lvl="0">
              <a:spcAft>
                <a:spcPts val="3000"/>
              </a:spcAft>
              <a:buNone/>
            </a:pPr>
            <a:endParaRPr lang="en-US" sz="3200" dirty="0">
              <a:solidFill>
                <a:srgbClr val="1C668D"/>
              </a:solidFill>
            </a:endParaRPr>
          </a:p>
        </p:txBody>
      </p:sp>
      <p:pic>
        <p:nvPicPr>
          <p:cNvPr id="6" name="Content Placeholder 4">
            <a:extLst>
              <a:ext uri="{FF2B5EF4-FFF2-40B4-BE49-F238E27FC236}">
                <a16:creationId xmlns:a16="http://schemas.microsoft.com/office/drawing/2014/main" id="{80E48E4F-6F11-45B1-90A7-E47B3CAF3CE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30290" y="1849287"/>
            <a:ext cx="2252303" cy="2801372"/>
          </a:xfrm>
          <a:prstGeom prst="rect">
            <a:avLst/>
          </a:prstGeom>
        </p:spPr>
      </p:pic>
    </p:spTree>
    <p:extLst>
      <p:ext uri="{BB962C8B-B14F-4D97-AF65-F5344CB8AC3E}">
        <p14:creationId xmlns:p14="http://schemas.microsoft.com/office/powerpoint/2010/main" val="29878100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Status of ACA Repeal/Replace? Repair?</a:t>
            </a:r>
          </a:p>
        </p:txBody>
      </p:sp>
      <p:sp>
        <p:nvSpPr>
          <p:cNvPr id="3" name="Content Placeholder 2"/>
          <p:cNvSpPr>
            <a:spLocks noGrp="1"/>
          </p:cNvSpPr>
          <p:nvPr>
            <p:ph sz="half" idx="1"/>
          </p:nvPr>
        </p:nvSpPr>
        <p:spPr>
          <a:xfrm>
            <a:off x="204952" y="1671145"/>
            <a:ext cx="6043448" cy="5186855"/>
          </a:xfrm>
        </p:spPr>
        <p:txBody>
          <a:bodyPr>
            <a:normAutofit/>
          </a:bodyPr>
          <a:lstStyle/>
          <a:p>
            <a:r>
              <a:rPr lang="en-US" sz="3200" dirty="0"/>
              <a:t>ACA More Popular Now than Ever </a:t>
            </a:r>
          </a:p>
          <a:p>
            <a:pPr lvl="1"/>
            <a:r>
              <a:rPr lang="en-US" sz="2800" dirty="0"/>
              <a:t>But it is wounded and increasingly sabotaged</a:t>
            </a:r>
          </a:p>
          <a:p>
            <a:pPr lvl="1"/>
            <a:r>
              <a:rPr lang="en-US" sz="2800" dirty="0"/>
              <a:t>Rates expected to soar in 2018</a:t>
            </a:r>
          </a:p>
          <a:p>
            <a:r>
              <a:rPr lang="en-US" sz="3200" dirty="0"/>
              <a:t>No Consensus Replacement has yet Emerged</a:t>
            </a:r>
          </a:p>
          <a:p>
            <a:pPr lvl="1"/>
            <a:r>
              <a:rPr lang="en-US" sz="2800" dirty="0"/>
              <a:t>Bipartisan patch in the works, but it will be tricky</a:t>
            </a:r>
          </a:p>
        </p:txBody>
      </p:sp>
      <p:sp>
        <p:nvSpPr>
          <p:cNvPr id="4" name="TextBox 3"/>
          <p:cNvSpPr txBox="1"/>
          <p:nvPr/>
        </p:nvSpPr>
        <p:spPr>
          <a:xfrm flipH="1">
            <a:off x="6024428" y="1052007"/>
            <a:ext cx="45719" cy="369332"/>
          </a:xfrm>
          <a:prstGeom prst="rect">
            <a:avLst/>
          </a:prstGeom>
          <a:noFill/>
        </p:spPr>
        <p:txBody>
          <a:bodyPr wrap="square" rtlCol="0">
            <a:spAutoFit/>
          </a:bodyPr>
          <a:lstStyle/>
          <a:p>
            <a:r>
              <a:rPr lang="en-US"/>
              <a:t>4</a:t>
            </a:r>
          </a:p>
        </p:txBody>
      </p:sp>
      <p:pic>
        <p:nvPicPr>
          <p:cNvPr id="11" name="Content Placeholder 10">
            <a:extLst>
              <a:ext uri="{FF2B5EF4-FFF2-40B4-BE49-F238E27FC236}">
                <a16:creationId xmlns:a16="http://schemas.microsoft.com/office/drawing/2014/main" id="{157798B3-9E84-418B-A099-11A564B27E88}"/>
              </a:ext>
            </a:extLst>
          </p:cNvPr>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t="16203"/>
          <a:stretch/>
        </p:blipFill>
        <p:spPr>
          <a:xfrm>
            <a:off x="6891102" y="1671145"/>
            <a:ext cx="4924024" cy="3614058"/>
          </a:xfrm>
        </p:spPr>
      </p:pic>
    </p:spTree>
    <p:extLst>
      <p:ext uri="{BB962C8B-B14F-4D97-AF65-F5344CB8AC3E}">
        <p14:creationId xmlns:p14="http://schemas.microsoft.com/office/powerpoint/2010/main" val="18911397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524000" y="1093733"/>
            <a:ext cx="9144000" cy="3800475"/>
          </a:xfrm>
          <a:prstGeom prst="rect">
            <a:avLst/>
          </a:prstGeom>
          <a:solidFill>
            <a:srgbClr val="1C668D"/>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7" name="Rectangle 6"/>
          <p:cNvSpPr/>
          <p:nvPr/>
        </p:nvSpPr>
        <p:spPr>
          <a:xfrm>
            <a:off x="1524000" y="4657726"/>
            <a:ext cx="9144000" cy="97343"/>
          </a:xfrm>
          <a:prstGeom prst="rect">
            <a:avLst/>
          </a:prstGeom>
          <a:solidFill>
            <a:srgbClr val="AC9D6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pic>
        <p:nvPicPr>
          <p:cNvPr id="5" name="Picture 4" descr="macbook.png"/>
          <p:cNvPicPr>
            <a:picLocks noChangeAspect="1"/>
          </p:cNvPicPr>
          <p:nvPr/>
        </p:nvPicPr>
        <p:blipFill>
          <a:blip r:embed="rId2">
            <a:clrChange>
              <a:clrFrom>
                <a:srgbClr val="FFFFFF"/>
              </a:clrFrom>
              <a:clrTo>
                <a:srgbClr val="FFFFFF">
                  <a:alpha val="0"/>
                </a:srgbClr>
              </a:clrTo>
            </a:clrChange>
          </a:blip>
          <a:stretch>
            <a:fillRect/>
          </a:stretch>
        </p:blipFill>
        <p:spPr>
          <a:xfrm>
            <a:off x="2831125" y="2005959"/>
            <a:ext cx="6551000" cy="3994792"/>
          </a:xfrm>
          <a:prstGeom prst="rect">
            <a:avLst/>
          </a:prstGeom>
        </p:spPr>
      </p:pic>
      <p:sp>
        <p:nvSpPr>
          <p:cNvPr id="4" name="Title 3"/>
          <p:cNvSpPr>
            <a:spLocks noGrp="1"/>
          </p:cNvSpPr>
          <p:nvPr>
            <p:ph type="ctrTitle"/>
          </p:nvPr>
        </p:nvSpPr>
        <p:spPr>
          <a:xfrm>
            <a:off x="315310" y="857250"/>
            <a:ext cx="10972800" cy="1028700"/>
          </a:xfrm>
        </p:spPr>
        <p:txBody>
          <a:bodyPr>
            <a:normAutofit fontScale="90000"/>
          </a:bodyPr>
          <a:lstStyle/>
          <a:p>
            <a:r>
              <a:rPr lang="en-US" dirty="0"/>
              <a:t>MACRA QPP (MIPS) – Improvement Activities</a:t>
            </a:r>
          </a:p>
        </p:txBody>
      </p:sp>
      <p:pic>
        <p:nvPicPr>
          <p:cNvPr id="3" name="Picture 2"/>
          <p:cNvPicPr>
            <a:picLocks noChangeAspect="1"/>
          </p:cNvPicPr>
          <p:nvPr/>
        </p:nvPicPr>
        <p:blipFill rotWithShape="1">
          <a:blip r:embed="rId3"/>
          <a:srcRect l="15192" t="1530" r="11689" b="611"/>
          <a:stretch/>
        </p:blipFill>
        <p:spPr>
          <a:xfrm>
            <a:off x="3686176" y="2366963"/>
            <a:ext cx="4829175" cy="3052763"/>
          </a:xfrm>
          <a:prstGeom prst="rect">
            <a:avLst/>
          </a:prstGeom>
          <a:solidFill>
            <a:srgbClr val="000000"/>
          </a:solidFill>
        </p:spPr>
      </p:pic>
      <p:sp>
        <p:nvSpPr>
          <p:cNvPr id="9" name="Rectangle 8"/>
          <p:cNvSpPr/>
          <p:nvPr/>
        </p:nvSpPr>
        <p:spPr>
          <a:xfrm>
            <a:off x="5895976" y="5508627"/>
            <a:ext cx="485775" cy="104775"/>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29118651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r>
              <a:rPr lang="en-US" dirty="0"/>
              <a:t>Value Based Care</a:t>
            </a:r>
          </a:p>
        </p:txBody>
      </p:sp>
      <p:sp>
        <p:nvSpPr>
          <p:cNvPr id="4" name="Content Placeholder 3">
            <a:extLst>
              <a:ext uri="{FF2B5EF4-FFF2-40B4-BE49-F238E27FC236}">
                <a16:creationId xmlns:a16="http://schemas.microsoft.com/office/drawing/2014/main" id="{67D52B0D-BB33-453D-BB61-DDA165AF49E2}"/>
              </a:ext>
            </a:extLst>
          </p:cNvPr>
          <p:cNvSpPr>
            <a:spLocks noGrp="1"/>
          </p:cNvSpPr>
          <p:nvPr>
            <p:ph sz="half" idx="2"/>
          </p:nvPr>
        </p:nvSpPr>
        <p:spPr>
          <a:xfrm>
            <a:off x="7010400" y="3115810"/>
            <a:ext cx="5181600" cy="4351338"/>
          </a:xfrm>
        </p:spPr>
        <p:txBody>
          <a:bodyPr/>
          <a:lstStyle/>
          <a:p>
            <a:r>
              <a:rPr lang="en-US" sz="3200" dirty="0"/>
              <a:t>Should be Simple (but)</a:t>
            </a:r>
          </a:p>
          <a:p>
            <a:pPr lvl="1"/>
            <a:r>
              <a:rPr lang="en-US" sz="2800" dirty="0"/>
              <a:t>Insurance Company/Payor</a:t>
            </a:r>
          </a:p>
          <a:p>
            <a:pPr lvl="1"/>
            <a:r>
              <a:rPr lang="en-US" sz="2800" dirty="0"/>
              <a:t>Health System</a:t>
            </a:r>
          </a:p>
          <a:p>
            <a:pPr lvl="1"/>
            <a:r>
              <a:rPr lang="en-US" sz="2800" dirty="0"/>
              <a:t>Provider</a:t>
            </a:r>
          </a:p>
          <a:p>
            <a:pPr lvl="1"/>
            <a:r>
              <a:rPr lang="en-US" sz="2800" dirty="0"/>
              <a:t>Staff</a:t>
            </a:r>
          </a:p>
          <a:p>
            <a:pPr lvl="1"/>
            <a:r>
              <a:rPr lang="en-US" sz="2800" dirty="0"/>
              <a:t>Patient</a:t>
            </a:r>
          </a:p>
          <a:p>
            <a:pPr lvl="1"/>
            <a:r>
              <a:rPr lang="en-US" sz="2800" dirty="0"/>
              <a:t>Families</a:t>
            </a:r>
          </a:p>
          <a:p>
            <a:pPr lvl="1"/>
            <a:endParaRPr lang="en-US" dirty="0"/>
          </a:p>
        </p:txBody>
      </p:sp>
      <p:sp>
        <p:nvSpPr>
          <p:cNvPr id="6" name="Content Placeholder 5">
            <a:extLst>
              <a:ext uri="{FF2B5EF4-FFF2-40B4-BE49-F238E27FC236}">
                <a16:creationId xmlns:a16="http://schemas.microsoft.com/office/drawing/2014/main" id="{D73B777D-3F4F-40F5-830A-CA04E960744C}"/>
              </a:ext>
            </a:extLst>
          </p:cNvPr>
          <p:cNvSpPr>
            <a:spLocks noGrp="1"/>
          </p:cNvSpPr>
          <p:nvPr>
            <p:ph sz="half" idx="1"/>
          </p:nvPr>
        </p:nvSpPr>
        <p:spPr>
          <a:xfrm>
            <a:off x="490538" y="2935968"/>
            <a:ext cx="5181600" cy="4351338"/>
          </a:xfrm>
        </p:spPr>
        <p:txBody>
          <a:bodyPr>
            <a:normAutofit/>
          </a:bodyPr>
          <a:lstStyle/>
          <a:p>
            <a:r>
              <a:rPr lang="en-US" sz="3200" dirty="0"/>
              <a:t>Triple Aim</a:t>
            </a:r>
          </a:p>
          <a:p>
            <a:pPr lvl="1"/>
            <a:r>
              <a:rPr lang="en-US" sz="2800" dirty="0"/>
              <a:t>Improving the experience of care, </a:t>
            </a:r>
          </a:p>
          <a:p>
            <a:pPr lvl="1"/>
            <a:r>
              <a:rPr lang="en-US" sz="2800" dirty="0"/>
              <a:t>Improving the health of populations</a:t>
            </a:r>
          </a:p>
          <a:p>
            <a:pPr lvl="1"/>
            <a:r>
              <a:rPr lang="en-US" sz="2800" dirty="0"/>
              <a:t>Reducing per capita costs of health care</a:t>
            </a:r>
          </a:p>
        </p:txBody>
      </p:sp>
      <p:pic>
        <p:nvPicPr>
          <p:cNvPr id="9" name="Picture 8">
            <a:extLst>
              <a:ext uri="{FF2B5EF4-FFF2-40B4-BE49-F238E27FC236}">
                <a16:creationId xmlns:a16="http://schemas.microsoft.com/office/drawing/2014/main" id="{FA958650-35C1-4011-A082-1054C6F66A9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82634" y="1277257"/>
            <a:ext cx="2000250" cy="2286000"/>
          </a:xfrm>
          <a:prstGeom prst="rect">
            <a:avLst/>
          </a:prstGeom>
        </p:spPr>
      </p:pic>
    </p:spTree>
    <p:extLst>
      <p:ext uri="{BB962C8B-B14F-4D97-AF65-F5344CB8AC3E}">
        <p14:creationId xmlns:p14="http://schemas.microsoft.com/office/powerpoint/2010/main" val="41436380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Information overload</a:t>
            </a:r>
          </a:p>
        </p:txBody>
      </p:sp>
      <p:sp>
        <p:nvSpPr>
          <p:cNvPr id="5" name="TextBox 4"/>
          <p:cNvSpPr txBox="1"/>
          <p:nvPr/>
        </p:nvSpPr>
        <p:spPr>
          <a:xfrm>
            <a:off x="809808" y="1135528"/>
            <a:ext cx="2438400" cy="2450353"/>
          </a:xfrm>
          <a:prstGeom prst="ellipse">
            <a:avLst/>
          </a:prstGeom>
          <a:ln w="28575">
            <a:solidFill>
              <a:schemeClr val="accent4"/>
            </a:solidFill>
          </a:ln>
        </p:spPr>
        <p:txBody>
          <a:bodyPr vert="horz" wrap="square" lIns="0" tIns="0" rIns="0" bIns="0" rtlCol="0" anchor="ctr">
            <a:noAutofit/>
          </a:bodyPr>
          <a:lstStyle/>
          <a:p>
            <a:pPr algn="ctr"/>
            <a:r>
              <a:rPr lang="en-US" sz="2400" dirty="0">
                <a:latin typeface="Roboto Light" pitchFamily="2" charset="0"/>
                <a:ea typeface="Roboto Light" pitchFamily="2" charset="0"/>
              </a:rPr>
              <a:t>We have </a:t>
            </a:r>
          </a:p>
          <a:p>
            <a:pPr algn="ctr"/>
            <a:r>
              <a:rPr lang="en-US" sz="2400" dirty="0">
                <a:latin typeface="Roboto Light" pitchFamily="2" charset="0"/>
                <a:ea typeface="Roboto Light" pitchFamily="2" charset="0"/>
              </a:rPr>
              <a:t>to move to Value-Based</a:t>
            </a:r>
          </a:p>
          <a:p>
            <a:pPr algn="ctr"/>
            <a:r>
              <a:rPr lang="en-US" sz="2400" dirty="0">
                <a:latin typeface="Roboto Light" pitchFamily="2" charset="0"/>
                <a:ea typeface="Roboto Light" pitchFamily="2" charset="0"/>
              </a:rPr>
              <a:t>Payment</a:t>
            </a:r>
          </a:p>
        </p:txBody>
      </p:sp>
      <p:sp>
        <p:nvSpPr>
          <p:cNvPr id="6" name="TextBox 5"/>
          <p:cNvSpPr txBox="1"/>
          <p:nvPr/>
        </p:nvSpPr>
        <p:spPr>
          <a:xfrm>
            <a:off x="5677647" y="2725269"/>
            <a:ext cx="1685365" cy="1721225"/>
          </a:xfrm>
          <a:prstGeom prst="ellipse">
            <a:avLst/>
          </a:prstGeom>
          <a:ln w="28575">
            <a:solidFill>
              <a:schemeClr val="accent1"/>
            </a:solidFill>
          </a:ln>
        </p:spPr>
        <p:txBody>
          <a:bodyPr vert="horz" wrap="square" lIns="0" tIns="0" rIns="0" bIns="0" rtlCol="0" anchor="ctr">
            <a:noAutofit/>
          </a:bodyPr>
          <a:lstStyle/>
          <a:p>
            <a:pPr algn="ctr"/>
            <a:r>
              <a:rPr lang="en-US" sz="1867" dirty="0">
                <a:latin typeface="Roboto Light" pitchFamily="2" charset="0"/>
                <a:ea typeface="Roboto Light" pitchFamily="2" charset="0"/>
              </a:rPr>
              <a:t>I don’t understand my condition</a:t>
            </a:r>
          </a:p>
        </p:txBody>
      </p:sp>
      <p:sp>
        <p:nvSpPr>
          <p:cNvPr id="7" name="TextBox 6"/>
          <p:cNvSpPr txBox="1"/>
          <p:nvPr/>
        </p:nvSpPr>
        <p:spPr>
          <a:xfrm>
            <a:off x="9437009" y="3068673"/>
            <a:ext cx="2617692" cy="2557928"/>
          </a:xfrm>
          <a:prstGeom prst="ellipse">
            <a:avLst/>
          </a:prstGeom>
          <a:ln w="28575">
            <a:solidFill>
              <a:schemeClr val="accent5"/>
            </a:solidFill>
          </a:ln>
        </p:spPr>
        <p:txBody>
          <a:bodyPr vert="horz" wrap="square" lIns="0" tIns="0" rIns="0" bIns="0" rtlCol="0" anchor="ctr">
            <a:noAutofit/>
          </a:bodyPr>
          <a:lstStyle/>
          <a:p>
            <a:pPr algn="ctr"/>
            <a:r>
              <a:rPr lang="en-US" sz="2133" dirty="0">
                <a:latin typeface="Roboto Light" pitchFamily="2" charset="0"/>
                <a:ea typeface="Roboto Light" pitchFamily="2" charset="0"/>
              </a:rPr>
              <a:t>Our CEO says the future is in documenting with structured data </a:t>
            </a:r>
          </a:p>
          <a:p>
            <a:pPr algn="ctr"/>
            <a:r>
              <a:rPr lang="en-US" sz="2133" dirty="0">
                <a:latin typeface="Roboto Light" pitchFamily="2" charset="0"/>
                <a:ea typeface="Roboto Light" pitchFamily="2" charset="0"/>
              </a:rPr>
              <a:t>(?)</a:t>
            </a:r>
          </a:p>
        </p:txBody>
      </p:sp>
      <p:sp>
        <p:nvSpPr>
          <p:cNvPr id="8" name="TextBox 7"/>
          <p:cNvSpPr txBox="1"/>
          <p:nvPr/>
        </p:nvSpPr>
        <p:spPr>
          <a:xfrm>
            <a:off x="5677647" y="1033922"/>
            <a:ext cx="1565836" cy="1518025"/>
          </a:xfrm>
          <a:prstGeom prst="ellipse">
            <a:avLst/>
          </a:prstGeom>
          <a:ln w="28575">
            <a:solidFill>
              <a:schemeClr val="accent6"/>
            </a:solidFill>
          </a:ln>
        </p:spPr>
        <p:txBody>
          <a:bodyPr vert="horz" wrap="square" lIns="0" tIns="0" rIns="0" bIns="0" rtlCol="0" anchor="ctr">
            <a:noAutofit/>
          </a:bodyPr>
          <a:lstStyle/>
          <a:p>
            <a:pPr algn="ctr"/>
            <a:r>
              <a:rPr lang="en-US" sz="1867" dirty="0">
                <a:latin typeface="Roboto Light" pitchFamily="2" charset="0"/>
                <a:ea typeface="Roboto Light" pitchFamily="2" charset="0"/>
              </a:rPr>
              <a:t>We need a new server</a:t>
            </a:r>
          </a:p>
        </p:txBody>
      </p:sp>
      <p:sp>
        <p:nvSpPr>
          <p:cNvPr id="9" name="TextBox 8"/>
          <p:cNvSpPr txBox="1"/>
          <p:nvPr/>
        </p:nvSpPr>
        <p:spPr>
          <a:xfrm>
            <a:off x="7473573" y="215149"/>
            <a:ext cx="2259105" cy="2079812"/>
          </a:xfrm>
          <a:prstGeom prst="ellipse">
            <a:avLst/>
          </a:prstGeom>
          <a:ln w="28575">
            <a:solidFill>
              <a:schemeClr val="accent3"/>
            </a:solidFill>
          </a:ln>
        </p:spPr>
        <p:txBody>
          <a:bodyPr vert="horz" wrap="square" lIns="0" tIns="0" rIns="0" bIns="0" rtlCol="0" anchor="ctr">
            <a:noAutofit/>
          </a:bodyPr>
          <a:lstStyle/>
          <a:p>
            <a:pPr algn="ctr"/>
            <a:r>
              <a:rPr lang="en-US" sz="2400" dirty="0">
                <a:latin typeface="Roboto Light" pitchFamily="2" charset="0"/>
                <a:ea typeface="Roboto Light" pitchFamily="2" charset="0"/>
              </a:rPr>
              <a:t>We don’t like the word “Bundled” </a:t>
            </a:r>
          </a:p>
        </p:txBody>
      </p:sp>
      <p:sp>
        <p:nvSpPr>
          <p:cNvPr id="10" name="TextBox 9"/>
          <p:cNvSpPr txBox="1"/>
          <p:nvPr/>
        </p:nvSpPr>
        <p:spPr>
          <a:xfrm>
            <a:off x="9920939" y="1004045"/>
            <a:ext cx="1685365" cy="1721225"/>
          </a:xfrm>
          <a:prstGeom prst="ellipse">
            <a:avLst/>
          </a:prstGeom>
          <a:ln w="28575">
            <a:solidFill>
              <a:schemeClr val="accent4"/>
            </a:solidFill>
          </a:ln>
        </p:spPr>
        <p:txBody>
          <a:bodyPr vert="horz" wrap="square" lIns="0" tIns="0" rIns="0" bIns="0" rtlCol="0" anchor="ctr">
            <a:noAutofit/>
          </a:bodyPr>
          <a:lstStyle/>
          <a:p>
            <a:pPr algn="ctr"/>
            <a:r>
              <a:rPr lang="en-US" sz="1867" dirty="0">
                <a:latin typeface="Roboto Light" pitchFamily="2" charset="0"/>
                <a:ea typeface="Roboto Light" pitchFamily="2" charset="0"/>
              </a:rPr>
              <a:t>We must contain costs</a:t>
            </a:r>
          </a:p>
        </p:txBody>
      </p:sp>
      <p:sp>
        <p:nvSpPr>
          <p:cNvPr id="11" name="TextBox 10"/>
          <p:cNvSpPr txBox="1"/>
          <p:nvPr/>
        </p:nvSpPr>
        <p:spPr>
          <a:xfrm>
            <a:off x="2950433" y="2725269"/>
            <a:ext cx="2545977" cy="2384612"/>
          </a:xfrm>
          <a:prstGeom prst="ellipse">
            <a:avLst/>
          </a:prstGeom>
          <a:ln w="28575">
            <a:solidFill>
              <a:schemeClr val="accent5"/>
            </a:solidFill>
          </a:ln>
        </p:spPr>
        <p:txBody>
          <a:bodyPr vert="horz" wrap="square" lIns="0" tIns="0" rIns="0" bIns="0" rtlCol="0" anchor="ctr">
            <a:noAutofit/>
          </a:bodyPr>
          <a:lstStyle/>
          <a:p>
            <a:pPr algn="ctr"/>
            <a:r>
              <a:rPr lang="en-US" sz="2667" dirty="0">
                <a:latin typeface="Roboto Light" pitchFamily="2" charset="0"/>
                <a:ea typeface="Roboto Light" pitchFamily="2" charset="0"/>
              </a:rPr>
              <a:t>Compliance Reports are almost due</a:t>
            </a:r>
          </a:p>
        </p:txBody>
      </p:sp>
      <p:sp>
        <p:nvSpPr>
          <p:cNvPr id="12" name="TextBox 11"/>
          <p:cNvSpPr txBox="1"/>
          <p:nvPr/>
        </p:nvSpPr>
        <p:spPr>
          <a:xfrm>
            <a:off x="1132137" y="3708155"/>
            <a:ext cx="1296895" cy="1278965"/>
          </a:xfrm>
          <a:prstGeom prst="ellipse">
            <a:avLst/>
          </a:prstGeom>
          <a:ln w="28575">
            <a:solidFill>
              <a:schemeClr val="accent1"/>
            </a:solidFill>
          </a:ln>
        </p:spPr>
        <p:txBody>
          <a:bodyPr vert="horz" wrap="square" lIns="0" tIns="0" rIns="0" bIns="0" rtlCol="0" anchor="ctr">
            <a:noAutofit/>
          </a:bodyPr>
          <a:lstStyle/>
          <a:p>
            <a:pPr algn="ctr"/>
            <a:r>
              <a:rPr lang="en-US" sz="1600" dirty="0">
                <a:latin typeface="Roboto Light" pitchFamily="2" charset="0"/>
                <a:ea typeface="Roboto Light" pitchFamily="2" charset="0"/>
              </a:rPr>
              <a:t>I can’t afford my meds</a:t>
            </a:r>
          </a:p>
        </p:txBody>
      </p:sp>
      <p:sp>
        <p:nvSpPr>
          <p:cNvPr id="13" name="TextBox 12"/>
          <p:cNvSpPr txBox="1"/>
          <p:nvPr/>
        </p:nvSpPr>
        <p:spPr>
          <a:xfrm>
            <a:off x="6789266" y="3983316"/>
            <a:ext cx="2288991" cy="2253131"/>
          </a:xfrm>
          <a:prstGeom prst="ellipse">
            <a:avLst/>
          </a:prstGeom>
          <a:ln w="28575">
            <a:solidFill>
              <a:schemeClr val="tx2"/>
            </a:solidFill>
          </a:ln>
        </p:spPr>
        <p:txBody>
          <a:bodyPr vert="horz" wrap="square" lIns="0" tIns="0" rIns="0" bIns="0" rtlCol="0" anchor="ctr">
            <a:noAutofit/>
          </a:bodyPr>
          <a:lstStyle/>
          <a:p>
            <a:pPr algn="ctr"/>
            <a:r>
              <a:rPr lang="en-US" sz="2133" dirty="0">
                <a:latin typeface="Roboto Light" pitchFamily="2" charset="0"/>
                <a:ea typeface="Roboto Light" pitchFamily="2" charset="0"/>
              </a:rPr>
              <a:t>I’m not hitting my performance measures</a:t>
            </a:r>
          </a:p>
        </p:txBody>
      </p:sp>
      <p:sp>
        <p:nvSpPr>
          <p:cNvPr id="14" name="TextBox 13"/>
          <p:cNvSpPr txBox="1"/>
          <p:nvPr/>
        </p:nvSpPr>
        <p:spPr>
          <a:xfrm>
            <a:off x="4775199" y="4900702"/>
            <a:ext cx="1685365" cy="1721225"/>
          </a:xfrm>
          <a:prstGeom prst="ellipse">
            <a:avLst/>
          </a:prstGeom>
          <a:ln w="28575">
            <a:solidFill>
              <a:schemeClr val="accent6"/>
            </a:solidFill>
          </a:ln>
        </p:spPr>
        <p:txBody>
          <a:bodyPr vert="horz" wrap="square" lIns="0" tIns="0" rIns="0" bIns="0" rtlCol="0" anchor="ctr">
            <a:noAutofit/>
          </a:bodyPr>
          <a:lstStyle/>
          <a:p>
            <a:pPr algn="ctr"/>
            <a:r>
              <a:rPr lang="en-US" sz="1867" dirty="0">
                <a:latin typeface="Roboto Light" pitchFamily="2" charset="0"/>
                <a:ea typeface="Roboto Light" pitchFamily="2" charset="0"/>
              </a:rPr>
              <a:t>The Internet is down</a:t>
            </a:r>
          </a:p>
        </p:txBody>
      </p:sp>
      <p:sp>
        <p:nvSpPr>
          <p:cNvPr id="15" name="TextBox 14"/>
          <p:cNvSpPr txBox="1"/>
          <p:nvPr/>
        </p:nvSpPr>
        <p:spPr>
          <a:xfrm>
            <a:off x="2259668" y="4993574"/>
            <a:ext cx="1685365" cy="1721225"/>
          </a:xfrm>
          <a:prstGeom prst="ellipse">
            <a:avLst/>
          </a:prstGeom>
          <a:ln w="28575">
            <a:solidFill>
              <a:srgbClr val="FFC000"/>
            </a:solidFill>
          </a:ln>
        </p:spPr>
        <p:txBody>
          <a:bodyPr vert="horz" wrap="square" lIns="0" tIns="0" rIns="0" bIns="0" rtlCol="0" anchor="ctr">
            <a:noAutofit/>
          </a:bodyPr>
          <a:lstStyle/>
          <a:p>
            <a:pPr algn="ctr"/>
            <a:r>
              <a:rPr lang="en-US" sz="1867" dirty="0">
                <a:latin typeface="Roboto Light" pitchFamily="2" charset="0"/>
                <a:ea typeface="Roboto Light" pitchFamily="2" charset="0"/>
              </a:rPr>
              <a:t>We need to issue the </a:t>
            </a:r>
            <a:r>
              <a:rPr lang="en-US" sz="1867" dirty="0" err="1">
                <a:latin typeface="Roboto Light" pitchFamily="2" charset="0"/>
                <a:ea typeface="Roboto Light" pitchFamily="2" charset="0"/>
              </a:rPr>
              <a:t>reg</a:t>
            </a:r>
            <a:r>
              <a:rPr lang="en-US" sz="1867" dirty="0">
                <a:latin typeface="Roboto Light" pitchFamily="2" charset="0"/>
                <a:ea typeface="Roboto Light" pitchFamily="2" charset="0"/>
              </a:rPr>
              <a:t> by Fall</a:t>
            </a:r>
          </a:p>
        </p:txBody>
      </p:sp>
      <p:sp>
        <p:nvSpPr>
          <p:cNvPr id="16" name="TextBox 15"/>
          <p:cNvSpPr txBox="1"/>
          <p:nvPr/>
        </p:nvSpPr>
        <p:spPr>
          <a:xfrm>
            <a:off x="7956292" y="2333736"/>
            <a:ext cx="1685365" cy="1721225"/>
          </a:xfrm>
          <a:prstGeom prst="ellipse">
            <a:avLst/>
          </a:prstGeom>
          <a:ln w="28575">
            <a:solidFill>
              <a:srgbClr val="FFC000"/>
            </a:solidFill>
          </a:ln>
        </p:spPr>
        <p:txBody>
          <a:bodyPr vert="horz" wrap="square" lIns="0" tIns="0" rIns="0" bIns="0" rtlCol="0" anchor="ctr">
            <a:noAutofit/>
          </a:bodyPr>
          <a:lstStyle/>
          <a:p>
            <a:pPr algn="ctr"/>
            <a:r>
              <a:rPr lang="en-US" sz="1600" dirty="0">
                <a:latin typeface="Roboto Light" pitchFamily="2" charset="0"/>
                <a:ea typeface="Roboto Light" pitchFamily="2" charset="0"/>
              </a:rPr>
              <a:t>The Federal Marketplace is imploding!</a:t>
            </a:r>
          </a:p>
        </p:txBody>
      </p:sp>
      <p:sp>
        <p:nvSpPr>
          <p:cNvPr id="17" name="TextBox 16"/>
          <p:cNvSpPr txBox="1"/>
          <p:nvPr/>
        </p:nvSpPr>
        <p:spPr>
          <a:xfrm>
            <a:off x="8976734" y="5468304"/>
            <a:ext cx="1296895" cy="1278965"/>
          </a:xfrm>
          <a:prstGeom prst="ellipse">
            <a:avLst/>
          </a:prstGeom>
          <a:ln w="28575">
            <a:solidFill>
              <a:schemeClr val="accent1"/>
            </a:solidFill>
          </a:ln>
        </p:spPr>
        <p:txBody>
          <a:bodyPr vert="horz" wrap="square" lIns="0" tIns="0" rIns="0" bIns="0" rtlCol="0" anchor="ctr">
            <a:noAutofit/>
          </a:bodyPr>
          <a:lstStyle/>
          <a:p>
            <a:pPr algn="ctr"/>
            <a:r>
              <a:rPr lang="en-US" sz="1600" dirty="0">
                <a:latin typeface="Roboto Light" pitchFamily="2" charset="0"/>
                <a:ea typeface="Roboto Light" pitchFamily="2" charset="0"/>
              </a:rPr>
              <a:t>I can’t afford coverage!</a:t>
            </a:r>
          </a:p>
        </p:txBody>
      </p:sp>
      <p:sp>
        <p:nvSpPr>
          <p:cNvPr id="18" name="TextBox 17"/>
          <p:cNvSpPr txBox="1"/>
          <p:nvPr/>
        </p:nvSpPr>
        <p:spPr>
          <a:xfrm>
            <a:off x="3629496" y="1095310"/>
            <a:ext cx="1541931" cy="1506065"/>
          </a:xfrm>
          <a:prstGeom prst="ellipse">
            <a:avLst/>
          </a:prstGeom>
          <a:ln w="28575">
            <a:solidFill>
              <a:schemeClr val="tx1"/>
            </a:solidFill>
          </a:ln>
        </p:spPr>
        <p:txBody>
          <a:bodyPr vert="horz" wrap="square" lIns="0" tIns="0" rIns="0" bIns="0" rtlCol="0" anchor="ctr">
            <a:noAutofit/>
          </a:bodyPr>
          <a:lstStyle/>
          <a:p>
            <a:pPr algn="ctr"/>
            <a:r>
              <a:rPr lang="en-US" sz="1600" dirty="0">
                <a:latin typeface="Roboto Light" pitchFamily="2" charset="0"/>
                <a:ea typeface="Roboto Light" pitchFamily="2" charset="0"/>
              </a:rPr>
              <a:t>Our Hospital revenues are declining</a:t>
            </a:r>
          </a:p>
        </p:txBody>
      </p:sp>
      <p:sp>
        <p:nvSpPr>
          <p:cNvPr id="19" name="TextBox 18"/>
          <p:cNvSpPr txBox="1"/>
          <p:nvPr/>
        </p:nvSpPr>
        <p:spPr>
          <a:xfrm>
            <a:off x="487077" y="5008281"/>
            <a:ext cx="1541931" cy="1506065"/>
          </a:xfrm>
          <a:prstGeom prst="ellipse">
            <a:avLst/>
          </a:prstGeom>
          <a:ln w="28575">
            <a:solidFill>
              <a:schemeClr val="tx1"/>
            </a:solidFill>
          </a:ln>
        </p:spPr>
        <p:txBody>
          <a:bodyPr vert="horz" wrap="square" lIns="0" tIns="0" rIns="0" bIns="0" rtlCol="0" anchor="ctr">
            <a:noAutofit/>
          </a:bodyPr>
          <a:lstStyle/>
          <a:p>
            <a:pPr algn="ctr"/>
            <a:r>
              <a:rPr lang="en-US" sz="1600" dirty="0">
                <a:latin typeface="Roboto Light" pitchFamily="2" charset="0"/>
                <a:ea typeface="Roboto Light" pitchFamily="2" charset="0"/>
              </a:rPr>
              <a:t>We have to recruit 3 new physicians!</a:t>
            </a:r>
          </a:p>
        </p:txBody>
      </p:sp>
      <p:sp>
        <p:nvSpPr>
          <p:cNvPr id="2" name="TextBox 1">
            <a:extLst>
              <a:ext uri="{FF2B5EF4-FFF2-40B4-BE49-F238E27FC236}">
                <a16:creationId xmlns:a16="http://schemas.microsoft.com/office/drawing/2014/main" id="{DB72A4C1-A1A2-4E04-8DAF-D9CBF55B51A7}"/>
              </a:ext>
            </a:extLst>
          </p:cNvPr>
          <p:cNvSpPr txBox="1"/>
          <p:nvPr/>
        </p:nvSpPr>
        <p:spPr>
          <a:xfrm>
            <a:off x="809808" y="322159"/>
            <a:ext cx="5275682" cy="523220"/>
          </a:xfrm>
          <a:prstGeom prst="rect">
            <a:avLst/>
          </a:prstGeom>
          <a:noFill/>
        </p:spPr>
        <p:txBody>
          <a:bodyPr wrap="square" rtlCol="0">
            <a:spAutoFit/>
          </a:bodyPr>
          <a:lstStyle/>
          <a:p>
            <a:r>
              <a:rPr lang="en-US" sz="2800" b="1" dirty="0"/>
              <a:t>Improving Quality is Confusing</a:t>
            </a:r>
          </a:p>
        </p:txBody>
      </p:sp>
    </p:spTree>
    <p:extLst>
      <p:ext uri="{BB962C8B-B14F-4D97-AF65-F5344CB8AC3E}">
        <p14:creationId xmlns:p14="http://schemas.microsoft.com/office/powerpoint/2010/main" val="26243241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strVal val="(6*min(max(#ppt_w*#ppt_h,.3),1)-7.4)/-.7*#ppt_w"/>
                                          </p:val>
                                        </p:tav>
                                        <p:tav tm="100000">
                                          <p:val>
                                            <p:strVal val="#ppt_w"/>
                                          </p:val>
                                        </p:tav>
                                      </p:tavLst>
                                    </p:anim>
                                    <p:anim calcmode="lin" valueType="num">
                                      <p:cBhvr>
                                        <p:cTn id="8" dur="500" fill="hold"/>
                                        <p:tgtEl>
                                          <p:spTgt spid="5"/>
                                        </p:tgtEl>
                                        <p:attrNameLst>
                                          <p:attrName>ppt_h</p:attrName>
                                        </p:attrNameLst>
                                      </p:cBhvr>
                                      <p:tavLst>
                                        <p:tav tm="0">
                                          <p:val>
                                            <p:strVal val="(6*min(max(#ppt_w*#ppt_h,.3),1)-7.4)/-.7*#ppt_h"/>
                                          </p:val>
                                        </p:tav>
                                        <p:tav tm="100000">
                                          <p:val>
                                            <p:strVal val="#ppt_h"/>
                                          </p:val>
                                        </p:tav>
                                      </p:tavLst>
                                    </p:anim>
                                    <p:anim calcmode="lin" valueType="num">
                                      <p:cBhvr>
                                        <p:cTn id="9" dur="500" fill="hold"/>
                                        <p:tgtEl>
                                          <p:spTgt spid="5"/>
                                        </p:tgtEl>
                                        <p:attrNameLst>
                                          <p:attrName>ppt_x</p:attrName>
                                        </p:attrNameLst>
                                      </p:cBhvr>
                                      <p:tavLst>
                                        <p:tav tm="0">
                                          <p:val>
                                            <p:fltVal val="0.5"/>
                                          </p:val>
                                        </p:tav>
                                        <p:tav tm="100000">
                                          <p:val>
                                            <p:strVal val="#ppt_x"/>
                                          </p:val>
                                        </p:tav>
                                      </p:tavLst>
                                    </p:anim>
                                    <p:anim calcmode="lin" valueType="num">
                                      <p:cBhvr>
                                        <p:cTn id="10" dur="500" fill="hold"/>
                                        <p:tgtEl>
                                          <p:spTgt spid="5"/>
                                        </p:tgtEl>
                                        <p:attrNameLst>
                                          <p:attrName>ppt_y</p:attrName>
                                        </p:attrNameLst>
                                      </p:cBhvr>
                                      <p:tavLst>
                                        <p:tav tm="0">
                                          <p:val>
                                            <p:strVal val="1+(6*min(max(#ppt_w*#ppt_h,.3),1)-7.4)/-.7*#ppt_h/2"/>
                                          </p:val>
                                        </p:tav>
                                        <p:tav tm="100000">
                                          <p:val>
                                            <p:strVal val="#ppt_y"/>
                                          </p:val>
                                        </p:tav>
                                      </p:tavLst>
                                    </p:anim>
                                  </p:childTnLst>
                                </p:cTn>
                              </p:par>
                              <p:par>
                                <p:cTn id="11" presetID="23" presetClass="entr" presetSubtype="272"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ppt_w</p:attrName>
                                        </p:attrNameLst>
                                      </p:cBhvr>
                                      <p:tavLst>
                                        <p:tav tm="0">
                                          <p:val>
                                            <p:strVal val="2/3*#ppt_w"/>
                                          </p:val>
                                        </p:tav>
                                        <p:tav tm="100000">
                                          <p:val>
                                            <p:strVal val="#ppt_w"/>
                                          </p:val>
                                        </p:tav>
                                      </p:tavLst>
                                    </p:anim>
                                    <p:anim calcmode="lin" valueType="num">
                                      <p:cBhvr>
                                        <p:cTn id="14" dur="500" fill="hold"/>
                                        <p:tgtEl>
                                          <p:spTgt spid="6"/>
                                        </p:tgtEl>
                                        <p:attrNameLst>
                                          <p:attrName>ppt_h</p:attrName>
                                        </p:attrNameLst>
                                      </p:cBhvr>
                                      <p:tavLst>
                                        <p:tav tm="0">
                                          <p:val>
                                            <p:strVal val="2/3*#ppt_h"/>
                                          </p:val>
                                        </p:tav>
                                        <p:tav tm="100000">
                                          <p:val>
                                            <p:strVal val="#ppt_h"/>
                                          </p:val>
                                        </p:tav>
                                      </p:tavLst>
                                    </p:anim>
                                  </p:childTnLst>
                                </p:cTn>
                              </p:par>
                              <p:par>
                                <p:cTn id="15" presetID="23" presetClass="entr" presetSubtype="36"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strVal val="(6*min(max(#ppt_w*#ppt_h,.3),1)-7.4)/-.7*#ppt_w"/>
                                          </p:val>
                                        </p:tav>
                                        <p:tav tm="100000">
                                          <p:val>
                                            <p:strVal val="#ppt_w"/>
                                          </p:val>
                                        </p:tav>
                                      </p:tavLst>
                                    </p:anim>
                                    <p:anim calcmode="lin" valueType="num">
                                      <p:cBhvr>
                                        <p:cTn id="18" dur="500" fill="hold"/>
                                        <p:tgtEl>
                                          <p:spTgt spid="7"/>
                                        </p:tgtEl>
                                        <p:attrNameLst>
                                          <p:attrName>ppt_h</p:attrName>
                                        </p:attrNameLst>
                                      </p:cBhvr>
                                      <p:tavLst>
                                        <p:tav tm="0">
                                          <p:val>
                                            <p:strVal val="(6*min(max(#ppt_w*#ppt_h,.3),1)-7.4)/-.7*#ppt_h"/>
                                          </p:val>
                                        </p:tav>
                                        <p:tav tm="100000">
                                          <p:val>
                                            <p:strVal val="#ppt_h"/>
                                          </p:val>
                                        </p:tav>
                                      </p:tavLst>
                                    </p:anim>
                                    <p:anim calcmode="lin" valueType="num">
                                      <p:cBhvr>
                                        <p:cTn id="19" dur="500" fill="hold"/>
                                        <p:tgtEl>
                                          <p:spTgt spid="7"/>
                                        </p:tgtEl>
                                        <p:attrNameLst>
                                          <p:attrName>ppt_x</p:attrName>
                                        </p:attrNameLst>
                                      </p:cBhvr>
                                      <p:tavLst>
                                        <p:tav tm="0">
                                          <p:val>
                                            <p:fltVal val="0.5"/>
                                          </p:val>
                                        </p:tav>
                                        <p:tav tm="100000">
                                          <p:val>
                                            <p:strVal val="#ppt_x"/>
                                          </p:val>
                                        </p:tav>
                                      </p:tavLst>
                                    </p:anim>
                                    <p:anim calcmode="lin" valueType="num">
                                      <p:cBhvr>
                                        <p:cTn id="20" dur="500" fill="hold"/>
                                        <p:tgtEl>
                                          <p:spTgt spid="7"/>
                                        </p:tgtEl>
                                        <p:attrNameLst>
                                          <p:attrName>ppt_y</p:attrName>
                                        </p:attrNameLst>
                                      </p:cBhvr>
                                      <p:tavLst>
                                        <p:tav tm="0">
                                          <p:val>
                                            <p:strVal val="1+(6*min(max(#ppt_w*#ppt_h,.3),1)-7.4)/-.7*#ppt_h/2"/>
                                          </p:val>
                                        </p:tav>
                                        <p:tav tm="100000">
                                          <p:val>
                                            <p:strVal val="#ppt_y"/>
                                          </p:val>
                                        </p:tav>
                                      </p:tavLst>
                                    </p:anim>
                                  </p:childTnLst>
                                </p:cTn>
                              </p:par>
                              <p:par>
                                <p:cTn id="21" presetID="23" presetClass="entr" presetSubtype="16"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childTnLst>
                                </p:cTn>
                              </p:par>
                              <p:par>
                                <p:cTn id="25" presetID="23" presetClass="entr" presetSubtype="36"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strVal val="(6*min(max(#ppt_w*#ppt_h,.3),1)-7.4)/-.7*#ppt_w"/>
                                          </p:val>
                                        </p:tav>
                                        <p:tav tm="100000">
                                          <p:val>
                                            <p:strVal val="#ppt_w"/>
                                          </p:val>
                                        </p:tav>
                                      </p:tavLst>
                                    </p:anim>
                                    <p:anim calcmode="lin" valueType="num">
                                      <p:cBhvr>
                                        <p:cTn id="28" dur="500" fill="hold"/>
                                        <p:tgtEl>
                                          <p:spTgt spid="9"/>
                                        </p:tgtEl>
                                        <p:attrNameLst>
                                          <p:attrName>ppt_h</p:attrName>
                                        </p:attrNameLst>
                                      </p:cBhvr>
                                      <p:tavLst>
                                        <p:tav tm="0">
                                          <p:val>
                                            <p:strVal val="(6*min(max(#ppt_w*#ppt_h,.3),1)-7.4)/-.7*#ppt_h"/>
                                          </p:val>
                                        </p:tav>
                                        <p:tav tm="100000">
                                          <p:val>
                                            <p:strVal val="#ppt_h"/>
                                          </p:val>
                                        </p:tav>
                                      </p:tavLst>
                                    </p:anim>
                                    <p:anim calcmode="lin" valueType="num">
                                      <p:cBhvr>
                                        <p:cTn id="29" dur="500" fill="hold"/>
                                        <p:tgtEl>
                                          <p:spTgt spid="9"/>
                                        </p:tgtEl>
                                        <p:attrNameLst>
                                          <p:attrName>ppt_x</p:attrName>
                                        </p:attrNameLst>
                                      </p:cBhvr>
                                      <p:tavLst>
                                        <p:tav tm="0">
                                          <p:val>
                                            <p:fltVal val="0.5"/>
                                          </p:val>
                                        </p:tav>
                                        <p:tav tm="100000">
                                          <p:val>
                                            <p:strVal val="#ppt_x"/>
                                          </p:val>
                                        </p:tav>
                                      </p:tavLst>
                                    </p:anim>
                                    <p:anim calcmode="lin" valueType="num">
                                      <p:cBhvr>
                                        <p:cTn id="30" dur="500" fill="hold"/>
                                        <p:tgtEl>
                                          <p:spTgt spid="9"/>
                                        </p:tgtEl>
                                        <p:attrNameLst>
                                          <p:attrName>ppt_y</p:attrName>
                                        </p:attrNameLst>
                                      </p:cBhvr>
                                      <p:tavLst>
                                        <p:tav tm="0">
                                          <p:val>
                                            <p:strVal val="1+(6*min(max(#ppt_w*#ppt_h,.3),1)-7.4)/-.7*#ppt_h/2"/>
                                          </p:val>
                                        </p:tav>
                                        <p:tav tm="100000">
                                          <p:val>
                                            <p:strVal val="#ppt_y"/>
                                          </p:val>
                                        </p:tav>
                                      </p:tavLst>
                                    </p:anim>
                                  </p:childTnLst>
                                </p:cTn>
                              </p:par>
                              <p:par>
                                <p:cTn id="31" presetID="23" presetClass="entr" presetSubtype="528" fill="hold" grpId="0" nodeType="with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 calcmode="lin" valueType="num">
                                      <p:cBhvr>
                                        <p:cTn id="35" dur="500" fill="hold"/>
                                        <p:tgtEl>
                                          <p:spTgt spid="10"/>
                                        </p:tgtEl>
                                        <p:attrNameLst>
                                          <p:attrName>ppt_x</p:attrName>
                                        </p:attrNameLst>
                                      </p:cBhvr>
                                      <p:tavLst>
                                        <p:tav tm="0">
                                          <p:val>
                                            <p:fltVal val="0.5"/>
                                          </p:val>
                                        </p:tav>
                                        <p:tav tm="100000">
                                          <p:val>
                                            <p:strVal val="#ppt_x"/>
                                          </p:val>
                                        </p:tav>
                                      </p:tavLst>
                                    </p:anim>
                                    <p:anim calcmode="lin" valueType="num">
                                      <p:cBhvr>
                                        <p:cTn id="36" dur="500" fill="hold"/>
                                        <p:tgtEl>
                                          <p:spTgt spid="10"/>
                                        </p:tgtEl>
                                        <p:attrNameLst>
                                          <p:attrName>ppt_y</p:attrName>
                                        </p:attrNameLst>
                                      </p:cBhvr>
                                      <p:tavLst>
                                        <p:tav tm="0">
                                          <p:val>
                                            <p:fltVal val="0.5"/>
                                          </p:val>
                                        </p:tav>
                                        <p:tav tm="100000">
                                          <p:val>
                                            <p:strVal val="#ppt_y"/>
                                          </p:val>
                                        </p:tav>
                                      </p:tavLst>
                                    </p:anim>
                                  </p:childTnLst>
                                </p:cTn>
                              </p:par>
                              <p:par>
                                <p:cTn id="37" presetID="23" presetClass="entr" presetSubtype="528" fill="hold" grpId="0" nodeType="with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p:cTn id="39" dur="500" fill="hold"/>
                                        <p:tgtEl>
                                          <p:spTgt spid="11"/>
                                        </p:tgtEl>
                                        <p:attrNameLst>
                                          <p:attrName>ppt_w</p:attrName>
                                        </p:attrNameLst>
                                      </p:cBhvr>
                                      <p:tavLst>
                                        <p:tav tm="0">
                                          <p:val>
                                            <p:fltVal val="0"/>
                                          </p:val>
                                        </p:tav>
                                        <p:tav tm="100000">
                                          <p:val>
                                            <p:strVal val="#ppt_w"/>
                                          </p:val>
                                        </p:tav>
                                      </p:tavLst>
                                    </p:anim>
                                    <p:anim calcmode="lin" valueType="num">
                                      <p:cBhvr>
                                        <p:cTn id="40" dur="500" fill="hold"/>
                                        <p:tgtEl>
                                          <p:spTgt spid="11"/>
                                        </p:tgtEl>
                                        <p:attrNameLst>
                                          <p:attrName>ppt_h</p:attrName>
                                        </p:attrNameLst>
                                      </p:cBhvr>
                                      <p:tavLst>
                                        <p:tav tm="0">
                                          <p:val>
                                            <p:fltVal val="0"/>
                                          </p:val>
                                        </p:tav>
                                        <p:tav tm="100000">
                                          <p:val>
                                            <p:strVal val="#ppt_h"/>
                                          </p:val>
                                        </p:tav>
                                      </p:tavLst>
                                    </p:anim>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par>
                                <p:cTn id="43" presetID="23" presetClass="entr" presetSubtype="528" fill="hold" grpId="0" nodeType="withEffect">
                                  <p:stCondLst>
                                    <p:cond delay="0"/>
                                  </p:stCondLst>
                                  <p:childTnLst>
                                    <p:set>
                                      <p:cBhvr>
                                        <p:cTn id="44" dur="1" fill="hold">
                                          <p:stCondLst>
                                            <p:cond delay="0"/>
                                          </p:stCondLst>
                                        </p:cTn>
                                        <p:tgtEl>
                                          <p:spTgt spid="12"/>
                                        </p:tgtEl>
                                        <p:attrNameLst>
                                          <p:attrName>style.visibility</p:attrName>
                                        </p:attrNameLst>
                                      </p:cBhvr>
                                      <p:to>
                                        <p:strVal val="visible"/>
                                      </p:to>
                                    </p:set>
                                    <p:anim calcmode="lin" valueType="num">
                                      <p:cBhvr>
                                        <p:cTn id="45" dur="500" fill="hold"/>
                                        <p:tgtEl>
                                          <p:spTgt spid="12"/>
                                        </p:tgtEl>
                                        <p:attrNameLst>
                                          <p:attrName>ppt_w</p:attrName>
                                        </p:attrNameLst>
                                      </p:cBhvr>
                                      <p:tavLst>
                                        <p:tav tm="0">
                                          <p:val>
                                            <p:fltVal val="0"/>
                                          </p:val>
                                        </p:tav>
                                        <p:tav tm="100000">
                                          <p:val>
                                            <p:strVal val="#ppt_w"/>
                                          </p:val>
                                        </p:tav>
                                      </p:tavLst>
                                    </p:anim>
                                    <p:anim calcmode="lin" valueType="num">
                                      <p:cBhvr>
                                        <p:cTn id="46" dur="500" fill="hold"/>
                                        <p:tgtEl>
                                          <p:spTgt spid="12"/>
                                        </p:tgtEl>
                                        <p:attrNameLst>
                                          <p:attrName>ppt_h</p:attrName>
                                        </p:attrNameLst>
                                      </p:cBhvr>
                                      <p:tavLst>
                                        <p:tav tm="0">
                                          <p:val>
                                            <p:fltVal val="0"/>
                                          </p:val>
                                        </p:tav>
                                        <p:tav tm="100000">
                                          <p:val>
                                            <p:strVal val="#ppt_h"/>
                                          </p:val>
                                        </p:tav>
                                      </p:tavLst>
                                    </p:anim>
                                    <p:anim calcmode="lin" valueType="num">
                                      <p:cBhvr>
                                        <p:cTn id="47" dur="500" fill="hold"/>
                                        <p:tgtEl>
                                          <p:spTgt spid="12"/>
                                        </p:tgtEl>
                                        <p:attrNameLst>
                                          <p:attrName>ppt_x</p:attrName>
                                        </p:attrNameLst>
                                      </p:cBhvr>
                                      <p:tavLst>
                                        <p:tav tm="0">
                                          <p:val>
                                            <p:fltVal val="0.5"/>
                                          </p:val>
                                        </p:tav>
                                        <p:tav tm="100000">
                                          <p:val>
                                            <p:strVal val="#ppt_x"/>
                                          </p:val>
                                        </p:tav>
                                      </p:tavLst>
                                    </p:anim>
                                    <p:anim calcmode="lin" valueType="num">
                                      <p:cBhvr>
                                        <p:cTn id="48" dur="500" fill="hold"/>
                                        <p:tgtEl>
                                          <p:spTgt spid="12"/>
                                        </p:tgtEl>
                                        <p:attrNameLst>
                                          <p:attrName>ppt_y</p:attrName>
                                        </p:attrNameLst>
                                      </p:cBhvr>
                                      <p:tavLst>
                                        <p:tav tm="0">
                                          <p:val>
                                            <p:fltVal val="0.5"/>
                                          </p:val>
                                        </p:tav>
                                        <p:tav tm="100000">
                                          <p:val>
                                            <p:strVal val="#ppt_y"/>
                                          </p:val>
                                        </p:tav>
                                      </p:tavLst>
                                    </p:anim>
                                  </p:childTnLst>
                                </p:cTn>
                              </p:par>
                              <p:par>
                                <p:cTn id="49" presetID="23" presetClass="entr" presetSubtype="36" fill="hold" grpId="0" nodeType="with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p:cTn id="51" dur="500" fill="hold"/>
                                        <p:tgtEl>
                                          <p:spTgt spid="13"/>
                                        </p:tgtEl>
                                        <p:attrNameLst>
                                          <p:attrName>ppt_w</p:attrName>
                                        </p:attrNameLst>
                                      </p:cBhvr>
                                      <p:tavLst>
                                        <p:tav tm="0">
                                          <p:val>
                                            <p:strVal val="(6*min(max(#ppt_w*#ppt_h,.3),1)-7.4)/-.7*#ppt_w"/>
                                          </p:val>
                                        </p:tav>
                                        <p:tav tm="100000">
                                          <p:val>
                                            <p:strVal val="#ppt_w"/>
                                          </p:val>
                                        </p:tav>
                                      </p:tavLst>
                                    </p:anim>
                                    <p:anim calcmode="lin" valueType="num">
                                      <p:cBhvr>
                                        <p:cTn id="52" dur="500" fill="hold"/>
                                        <p:tgtEl>
                                          <p:spTgt spid="13"/>
                                        </p:tgtEl>
                                        <p:attrNameLst>
                                          <p:attrName>ppt_h</p:attrName>
                                        </p:attrNameLst>
                                      </p:cBhvr>
                                      <p:tavLst>
                                        <p:tav tm="0">
                                          <p:val>
                                            <p:strVal val="(6*min(max(#ppt_w*#ppt_h,.3),1)-7.4)/-.7*#ppt_h"/>
                                          </p:val>
                                        </p:tav>
                                        <p:tav tm="100000">
                                          <p:val>
                                            <p:strVal val="#ppt_h"/>
                                          </p:val>
                                        </p:tav>
                                      </p:tavLst>
                                    </p:anim>
                                    <p:anim calcmode="lin" valueType="num">
                                      <p:cBhvr>
                                        <p:cTn id="53" dur="500" fill="hold"/>
                                        <p:tgtEl>
                                          <p:spTgt spid="13"/>
                                        </p:tgtEl>
                                        <p:attrNameLst>
                                          <p:attrName>ppt_x</p:attrName>
                                        </p:attrNameLst>
                                      </p:cBhvr>
                                      <p:tavLst>
                                        <p:tav tm="0">
                                          <p:val>
                                            <p:fltVal val="0.5"/>
                                          </p:val>
                                        </p:tav>
                                        <p:tav tm="100000">
                                          <p:val>
                                            <p:strVal val="#ppt_x"/>
                                          </p:val>
                                        </p:tav>
                                      </p:tavLst>
                                    </p:anim>
                                    <p:anim calcmode="lin" valueType="num">
                                      <p:cBhvr>
                                        <p:cTn id="54" dur="500" fill="hold"/>
                                        <p:tgtEl>
                                          <p:spTgt spid="13"/>
                                        </p:tgtEl>
                                        <p:attrNameLst>
                                          <p:attrName>ppt_y</p:attrName>
                                        </p:attrNameLst>
                                      </p:cBhvr>
                                      <p:tavLst>
                                        <p:tav tm="0">
                                          <p:val>
                                            <p:strVal val="1+(6*min(max(#ppt_w*#ppt_h,.3),1)-7.4)/-.7*#ppt_h/2"/>
                                          </p:val>
                                        </p:tav>
                                        <p:tav tm="100000">
                                          <p:val>
                                            <p:strVal val="#ppt_y"/>
                                          </p:val>
                                        </p:tav>
                                      </p:tavLst>
                                    </p:anim>
                                  </p:childTnLst>
                                </p:cTn>
                              </p:par>
                              <p:par>
                                <p:cTn id="55" presetID="23" presetClass="entr" presetSubtype="272" fill="hold" grpId="0" nodeType="withEffect">
                                  <p:stCondLst>
                                    <p:cond delay="0"/>
                                  </p:stCondLst>
                                  <p:childTnLst>
                                    <p:set>
                                      <p:cBhvr>
                                        <p:cTn id="56" dur="1" fill="hold">
                                          <p:stCondLst>
                                            <p:cond delay="0"/>
                                          </p:stCondLst>
                                        </p:cTn>
                                        <p:tgtEl>
                                          <p:spTgt spid="14"/>
                                        </p:tgtEl>
                                        <p:attrNameLst>
                                          <p:attrName>style.visibility</p:attrName>
                                        </p:attrNameLst>
                                      </p:cBhvr>
                                      <p:to>
                                        <p:strVal val="visible"/>
                                      </p:to>
                                    </p:set>
                                    <p:anim calcmode="lin" valueType="num">
                                      <p:cBhvr>
                                        <p:cTn id="57" dur="500" fill="hold"/>
                                        <p:tgtEl>
                                          <p:spTgt spid="14"/>
                                        </p:tgtEl>
                                        <p:attrNameLst>
                                          <p:attrName>ppt_w</p:attrName>
                                        </p:attrNameLst>
                                      </p:cBhvr>
                                      <p:tavLst>
                                        <p:tav tm="0">
                                          <p:val>
                                            <p:strVal val="2/3*#ppt_w"/>
                                          </p:val>
                                        </p:tav>
                                        <p:tav tm="100000">
                                          <p:val>
                                            <p:strVal val="#ppt_w"/>
                                          </p:val>
                                        </p:tav>
                                      </p:tavLst>
                                    </p:anim>
                                    <p:anim calcmode="lin" valueType="num">
                                      <p:cBhvr>
                                        <p:cTn id="58" dur="500" fill="hold"/>
                                        <p:tgtEl>
                                          <p:spTgt spid="14"/>
                                        </p:tgtEl>
                                        <p:attrNameLst>
                                          <p:attrName>ppt_h</p:attrName>
                                        </p:attrNameLst>
                                      </p:cBhvr>
                                      <p:tavLst>
                                        <p:tav tm="0">
                                          <p:val>
                                            <p:strVal val="2/3*#ppt_h"/>
                                          </p:val>
                                        </p:tav>
                                        <p:tav tm="100000">
                                          <p:val>
                                            <p:strVal val="#ppt_h"/>
                                          </p:val>
                                        </p:tav>
                                      </p:tavLst>
                                    </p:anim>
                                  </p:childTnLst>
                                </p:cTn>
                              </p:par>
                              <p:par>
                                <p:cTn id="59" presetID="23" presetClass="entr" presetSubtype="36" fill="hold" grpId="0" nodeType="with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p:cTn id="61" dur="500" fill="hold"/>
                                        <p:tgtEl>
                                          <p:spTgt spid="15"/>
                                        </p:tgtEl>
                                        <p:attrNameLst>
                                          <p:attrName>ppt_w</p:attrName>
                                        </p:attrNameLst>
                                      </p:cBhvr>
                                      <p:tavLst>
                                        <p:tav tm="0">
                                          <p:val>
                                            <p:strVal val="(6*min(max(#ppt_w*#ppt_h,.3),1)-7.4)/-.7*#ppt_w"/>
                                          </p:val>
                                        </p:tav>
                                        <p:tav tm="100000">
                                          <p:val>
                                            <p:strVal val="#ppt_w"/>
                                          </p:val>
                                        </p:tav>
                                      </p:tavLst>
                                    </p:anim>
                                    <p:anim calcmode="lin" valueType="num">
                                      <p:cBhvr>
                                        <p:cTn id="62" dur="500" fill="hold"/>
                                        <p:tgtEl>
                                          <p:spTgt spid="15"/>
                                        </p:tgtEl>
                                        <p:attrNameLst>
                                          <p:attrName>ppt_h</p:attrName>
                                        </p:attrNameLst>
                                      </p:cBhvr>
                                      <p:tavLst>
                                        <p:tav tm="0">
                                          <p:val>
                                            <p:strVal val="(6*min(max(#ppt_w*#ppt_h,.3),1)-7.4)/-.7*#ppt_h"/>
                                          </p:val>
                                        </p:tav>
                                        <p:tav tm="100000">
                                          <p:val>
                                            <p:strVal val="#ppt_h"/>
                                          </p:val>
                                        </p:tav>
                                      </p:tavLst>
                                    </p:anim>
                                    <p:anim calcmode="lin" valueType="num">
                                      <p:cBhvr>
                                        <p:cTn id="63" dur="500" fill="hold"/>
                                        <p:tgtEl>
                                          <p:spTgt spid="15"/>
                                        </p:tgtEl>
                                        <p:attrNameLst>
                                          <p:attrName>ppt_x</p:attrName>
                                        </p:attrNameLst>
                                      </p:cBhvr>
                                      <p:tavLst>
                                        <p:tav tm="0">
                                          <p:val>
                                            <p:fltVal val="0.5"/>
                                          </p:val>
                                        </p:tav>
                                        <p:tav tm="100000">
                                          <p:val>
                                            <p:strVal val="#ppt_x"/>
                                          </p:val>
                                        </p:tav>
                                      </p:tavLst>
                                    </p:anim>
                                    <p:anim calcmode="lin" valueType="num">
                                      <p:cBhvr>
                                        <p:cTn id="64" dur="500" fill="hold"/>
                                        <p:tgtEl>
                                          <p:spTgt spid="15"/>
                                        </p:tgtEl>
                                        <p:attrNameLst>
                                          <p:attrName>ppt_y</p:attrName>
                                        </p:attrNameLst>
                                      </p:cBhvr>
                                      <p:tavLst>
                                        <p:tav tm="0">
                                          <p:val>
                                            <p:strVal val="1+(6*min(max(#ppt_w*#ppt_h,.3),1)-7.4)/-.7*#ppt_h/2"/>
                                          </p:val>
                                        </p:tav>
                                        <p:tav tm="100000">
                                          <p:val>
                                            <p:strVal val="#ppt_y"/>
                                          </p:val>
                                        </p:tav>
                                      </p:tavLst>
                                    </p:anim>
                                  </p:childTnLst>
                                </p:cTn>
                              </p:par>
                              <p:par>
                                <p:cTn id="65" presetID="23" presetClass="entr" presetSubtype="16" fill="hold" grpId="0" nodeType="withEffect">
                                  <p:stCondLst>
                                    <p:cond delay="0"/>
                                  </p:stCondLst>
                                  <p:childTnLst>
                                    <p:set>
                                      <p:cBhvr>
                                        <p:cTn id="66" dur="1" fill="hold">
                                          <p:stCondLst>
                                            <p:cond delay="0"/>
                                          </p:stCondLst>
                                        </p:cTn>
                                        <p:tgtEl>
                                          <p:spTgt spid="16"/>
                                        </p:tgtEl>
                                        <p:attrNameLst>
                                          <p:attrName>style.visibility</p:attrName>
                                        </p:attrNameLst>
                                      </p:cBhvr>
                                      <p:to>
                                        <p:strVal val="visible"/>
                                      </p:to>
                                    </p:set>
                                    <p:anim calcmode="lin" valueType="num">
                                      <p:cBhvr>
                                        <p:cTn id="67" dur="500" fill="hold"/>
                                        <p:tgtEl>
                                          <p:spTgt spid="16"/>
                                        </p:tgtEl>
                                        <p:attrNameLst>
                                          <p:attrName>ppt_w</p:attrName>
                                        </p:attrNameLst>
                                      </p:cBhvr>
                                      <p:tavLst>
                                        <p:tav tm="0">
                                          <p:val>
                                            <p:fltVal val="0"/>
                                          </p:val>
                                        </p:tav>
                                        <p:tav tm="100000">
                                          <p:val>
                                            <p:strVal val="#ppt_w"/>
                                          </p:val>
                                        </p:tav>
                                      </p:tavLst>
                                    </p:anim>
                                    <p:anim calcmode="lin" valueType="num">
                                      <p:cBhvr>
                                        <p:cTn id="68" dur="500" fill="hold"/>
                                        <p:tgtEl>
                                          <p:spTgt spid="16"/>
                                        </p:tgtEl>
                                        <p:attrNameLst>
                                          <p:attrName>ppt_h</p:attrName>
                                        </p:attrNameLst>
                                      </p:cBhvr>
                                      <p:tavLst>
                                        <p:tav tm="0">
                                          <p:val>
                                            <p:fltVal val="0"/>
                                          </p:val>
                                        </p:tav>
                                        <p:tav tm="100000">
                                          <p:val>
                                            <p:strVal val="#ppt_h"/>
                                          </p:val>
                                        </p:tav>
                                      </p:tavLst>
                                    </p:anim>
                                  </p:childTnLst>
                                </p:cTn>
                              </p:par>
                              <p:par>
                                <p:cTn id="69" presetID="23" presetClass="entr" presetSubtype="272" fill="hold" grpId="0" nodeType="withEffect">
                                  <p:stCondLst>
                                    <p:cond delay="0"/>
                                  </p:stCondLst>
                                  <p:childTnLst>
                                    <p:set>
                                      <p:cBhvr>
                                        <p:cTn id="70" dur="1" fill="hold">
                                          <p:stCondLst>
                                            <p:cond delay="0"/>
                                          </p:stCondLst>
                                        </p:cTn>
                                        <p:tgtEl>
                                          <p:spTgt spid="17"/>
                                        </p:tgtEl>
                                        <p:attrNameLst>
                                          <p:attrName>style.visibility</p:attrName>
                                        </p:attrNameLst>
                                      </p:cBhvr>
                                      <p:to>
                                        <p:strVal val="visible"/>
                                      </p:to>
                                    </p:set>
                                    <p:anim calcmode="lin" valueType="num">
                                      <p:cBhvr>
                                        <p:cTn id="71" dur="500" fill="hold"/>
                                        <p:tgtEl>
                                          <p:spTgt spid="17"/>
                                        </p:tgtEl>
                                        <p:attrNameLst>
                                          <p:attrName>ppt_w</p:attrName>
                                        </p:attrNameLst>
                                      </p:cBhvr>
                                      <p:tavLst>
                                        <p:tav tm="0">
                                          <p:val>
                                            <p:strVal val="2/3*#ppt_w"/>
                                          </p:val>
                                        </p:tav>
                                        <p:tav tm="100000">
                                          <p:val>
                                            <p:strVal val="#ppt_w"/>
                                          </p:val>
                                        </p:tav>
                                      </p:tavLst>
                                    </p:anim>
                                    <p:anim calcmode="lin" valueType="num">
                                      <p:cBhvr>
                                        <p:cTn id="72" dur="500" fill="hold"/>
                                        <p:tgtEl>
                                          <p:spTgt spid="17"/>
                                        </p:tgtEl>
                                        <p:attrNameLst>
                                          <p:attrName>ppt_h</p:attrName>
                                        </p:attrNameLst>
                                      </p:cBhvr>
                                      <p:tavLst>
                                        <p:tav tm="0">
                                          <p:val>
                                            <p:strVal val="2/3*#ppt_h"/>
                                          </p:val>
                                        </p:tav>
                                        <p:tav tm="100000">
                                          <p:val>
                                            <p:strVal val="#ppt_h"/>
                                          </p:val>
                                        </p:tav>
                                      </p:tavLst>
                                    </p:anim>
                                  </p:childTnLst>
                                </p:cTn>
                              </p:par>
                              <p:par>
                                <p:cTn id="73" presetID="23" presetClass="entr" presetSubtype="16" fill="hold" grpId="0" nodeType="withEffect">
                                  <p:stCondLst>
                                    <p:cond delay="0"/>
                                  </p:stCondLst>
                                  <p:childTnLst>
                                    <p:set>
                                      <p:cBhvr>
                                        <p:cTn id="74" dur="1" fill="hold">
                                          <p:stCondLst>
                                            <p:cond delay="0"/>
                                          </p:stCondLst>
                                        </p:cTn>
                                        <p:tgtEl>
                                          <p:spTgt spid="18"/>
                                        </p:tgtEl>
                                        <p:attrNameLst>
                                          <p:attrName>style.visibility</p:attrName>
                                        </p:attrNameLst>
                                      </p:cBhvr>
                                      <p:to>
                                        <p:strVal val="visible"/>
                                      </p:to>
                                    </p:set>
                                    <p:anim calcmode="lin" valueType="num">
                                      <p:cBhvr>
                                        <p:cTn id="75" dur="500" fill="hold"/>
                                        <p:tgtEl>
                                          <p:spTgt spid="18"/>
                                        </p:tgtEl>
                                        <p:attrNameLst>
                                          <p:attrName>ppt_w</p:attrName>
                                        </p:attrNameLst>
                                      </p:cBhvr>
                                      <p:tavLst>
                                        <p:tav tm="0">
                                          <p:val>
                                            <p:fltVal val="0"/>
                                          </p:val>
                                        </p:tav>
                                        <p:tav tm="100000">
                                          <p:val>
                                            <p:strVal val="#ppt_w"/>
                                          </p:val>
                                        </p:tav>
                                      </p:tavLst>
                                    </p:anim>
                                    <p:anim calcmode="lin" valueType="num">
                                      <p:cBhvr>
                                        <p:cTn id="76" dur="500" fill="hold"/>
                                        <p:tgtEl>
                                          <p:spTgt spid="18"/>
                                        </p:tgtEl>
                                        <p:attrNameLst>
                                          <p:attrName>ppt_h</p:attrName>
                                        </p:attrNameLst>
                                      </p:cBhvr>
                                      <p:tavLst>
                                        <p:tav tm="0">
                                          <p:val>
                                            <p:fltVal val="0"/>
                                          </p:val>
                                        </p:tav>
                                        <p:tav tm="100000">
                                          <p:val>
                                            <p:strVal val="#ppt_h"/>
                                          </p:val>
                                        </p:tav>
                                      </p:tavLst>
                                    </p:anim>
                                  </p:childTnLst>
                                </p:cTn>
                              </p:par>
                              <p:par>
                                <p:cTn id="77" presetID="23" presetClass="entr" presetSubtype="16" fill="hold" grpId="0" nodeType="withEffect">
                                  <p:stCondLst>
                                    <p:cond delay="0"/>
                                  </p:stCondLst>
                                  <p:childTnLst>
                                    <p:set>
                                      <p:cBhvr>
                                        <p:cTn id="78" dur="1" fill="hold">
                                          <p:stCondLst>
                                            <p:cond delay="0"/>
                                          </p:stCondLst>
                                        </p:cTn>
                                        <p:tgtEl>
                                          <p:spTgt spid="19"/>
                                        </p:tgtEl>
                                        <p:attrNameLst>
                                          <p:attrName>style.visibility</p:attrName>
                                        </p:attrNameLst>
                                      </p:cBhvr>
                                      <p:to>
                                        <p:strVal val="visible"/>
                                      </p:to>
                                    </p:set>
                                    <p:anim calcmode="lin" valueType="num">
                                      <p:cBhvr>
                                        <p:cTn id="79" dur="500" fill="hold"/>
                                        <p:tgtEl>
                                          <p:spTgt spid="19"/>
                                        </p:tgtEl>
                                        <p:attrNameLst>
                                          <p:attrName>ppt_w</p:attrName>
                                        </p:attrNameLst>
                                      </p:cBhvr>
                                      <p:tavLst>
                                        <p:tav tm="0">
                                          <p:val>
                                            <p:fltVal val="0"/>
                                          </p:val>
                                        </p:tav>
                                        <p:tav tm="100000">
                                          <p:val>
                                            <p:strVal val="#ppt_w"/>
                                          </p:val>
                                        </p:tav>
                                      </p:tavLst>
                                    </p:anim>
                                    <p:anim calcmode="lin" valueType="num">
                                      <p:cBhvr>
                                        <p:cTn id="80" dur="500" fill="hold"/>
                                        <p:tgtEl>
                                          <p:spTgt spid="1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a:t>Value Based Purchasing Industry Trends</a:t>
            </a:r>
          </a:p>
        </p:txBody>
      </p:sp>
      <p:sp>
        <p:nvSpPr>
          <p:cNvPr id="10" name="Text Placeholder 9"/>
          <p:cNvSpPr>
            <a:spLocks noGrp="1"/>
          </p:cNvSpPr>
          <p:nvPr>
            <p:ph type="body" sz="quarter" idx="17"/>
          </p:nvPr>
        </p:nvSpPr>
        <p:spPr>
          <a:xfrm>
            <a:off x="585947" y="1265735"/>
            <a:ext cx="2634232" cy="4997788"/>
          </a:xfrm>
        </p:spPr>
        <p:txBody>
          <a:bodyPr/>
          <a:lstStyle/>
          <a:p>
            <a:pPr>
              <a:spcAft>
                <a:spcPts val="800"/>
              </a:spcAft>
            </a:pPr>
            <a:r>
              <a:rPr lang="en-US" b="1" dirty="0">
                <a:solidFill>
                  <a:schemeClr val="accent1"/>
                </a:solidFill>
              </a:rPr>
              <a:t>MACRA – MIPS </a:t>
            </a:r>
          </a:p>
          <a:p>
            <a:pPr marL="232828" indent="-232828">
              <a:spcAft>
                <a:spcPts val="800"/>
              </a:spcAft>
              <a:buFont typeface="Arial" panose="020B0604020202020204" pitchFamily="34" charset="0"/>
              <a:buChar char="•"/>
            </a:pPr>
            <a:r>
              <a:rPr lang="en-US" sz="1600" dirty="0"/>
              <a:t>676,722 clinicians $199-$321 million in </a:t>
            </a:r>
            <a:r>
              <a:rPr lang="en-US" sz="1600" dirty="0">
                <a:cs typeface="Times New Roman"/>
              </a:rPr>
              <a:t>± adjustments in 2017</a:t>
            </a:r>
          </a:p>
          <a:p>
            <a:pPr marL="232828" indent="-232828">
              <a:spcAft>
                <a:spcPts val="800"/>
              </a:spcAft>
              <a:buFont typeface="Arial" panose="020B0604020202020204" pitchFamily="34" charset="0"/>
              <a:buChar char="•"/>
            </a:pPr>
            <a:r>
              <a:rPr lang="en-US" sz="1600" dirty="0">
                <a:cs typeface="Times New Roman"/>
              </a:rPr>
              <a:t>Decrease by 134,000 clinicians in 2018</a:t>
            </a:r>
          </a:p>
          <a:p>
            <a:pPr>
              <a:spcAft>
                <a:spcPts val="800"/>
              </a:spcAft>
            </a:pPr>
            <a:r>
              <a:rPr lang="en-US" b="1" dirty="0">
                <a:solidFill>
                  <a:schemeClr val="accent1"/>
                </a:solidFill>
                <a:cs typeface="Times New Roman"/>
              </a:rPr>
              <a:t>MACRA – Advanced APMs</a:t>
            </a:r>
            <a:endParaRPr lang="en-US" sz="2133" b="1" dirty="0">
              <a:solidFill>
                <a:schemeClr val="accent1"/>
              </a:solidFill>
            </a:endParaRPr>
          </a:p>
          <a:p>
            <a:pPr marL="232828" indent="-232828">
              <a:spcAft>
                <a:spcPts val="800"/>
              </a:spcAft>
              <a:buFont typeface="Arial" panose="020B0604020202020204" pitchFamily="34" charset="0"/>
              <a:buChar char="•"/>
            </a:pPr>
            <a:r>
              <a:rPr lang="en-US" sz="1600" dirty="0"/>
              <a:t>70,000-120,000 clinicians in 2017</a:t>
            </a:r>
          </a:p>
          <a:p>
            <a:pPr marL="232828" indent="-232828">
              <a:spcAft>
                <a:spcPts val="800"/>
              </a:spcAft>
              <a:buFont typeface="Arial" panose="020B0604020202020204" pitchFamily="34" charset="0"/>
              <a:buChar char="•"/>
            </a:pPr>
            <a:r>
              <a:rPr lang="en-US" sz="1600" dirty="0"/>
              <a:t>5% lump sum incentive</a:t>
            </a:r>
          </a:p>
          <a:p>
            <a:pPr>
              <a:spcAft>
                <a:spcPts val="800"/>
              </a:spcAft>
            </a:pPr>
            <a:r>
              <a:rPr lang="en-US" b="1" dirty="0">
                <a:solidFill>
                  <a:schemeClr val="accent1"/>
                </a:solidFill>
              </a:rPr>
              <a:t>A-APMs 2018</a:t>
            </a:r>
          </a:p>
          <a:p>
            <a:pPr marL="232828" indent="-232828">
              <a:spcAft>
                <a:spcPts val="800"/>
              </a:spcAft>
              <a:buFont typeface="Arial" panose="020B0604020202020204" pitchFamily="34" charset="0"/>
              <a:buChar char="•"/>
            </a:pPr>
            <a:r>
              <a:rPr lang="en-US" sz="1600" dirty="0"/>
              <a:t>&gt; than double with MSSP Track 1+</a:t>
            </a:r>
          </a:p>
        </p:txBody>
      </p:sp>
      <p:sp>
        <p:nvSpPr>
          <p:cNvPr id="11" name="Text Placeholder 10"/>
          <p:cNvSpPr>
            <a:spLocks noGrp="1"/>
          </p:cNvSpPr>
          <p:nvPr>
            <p:ph type="body" sz="quarter" idx="18"/>
          </p:nvPr>
        </p:nvSpPr>
        <p:spPr>
          <a:xfrm>
            <a:off x="3424929" y="1265735"/>
            <a:ext cx="2726913" cy="5007095"/>
          </a:xfrm>
        </p:spPr>
        <p:txBody>
          <a:bodyPr/>
          <a:lstStyle/>
          <a:p>
            <a:pPr>
              <a:spcAft>
                <a:spcPts val="800"/>
              </a:spcAft>
            </a:pPr>
            <a:r>
              <a:rPr lang="en-US" b="1" dirty="0">
                <a:solidFill>
                  <a:schemeClr val="accent1"/>
                </a:solidFill>
              </a:rPr>
              <a:t>Aetna</a:t>
            </a:r>
          </a:p>
          <a:p>
            <a:pPr marL="232828" indent="-232828">
              <a:spcAft>
                <a:spcPts val="800"/>
              </a:spcAft>
              <a:buFont typeface="Arial" panose="020B0604020202020204" pitchFamily="34" charset="0"/>
              <a:buChar char="•"/>
            </a:pPr>
            <a:r>
              <a:rPr lang="en-US" sz="1600" dirty="0"/>
              <a:t>Merck – Januvia and </a:t>
            </a:r>
            <a:r>
              <a:rPr lang="en-US" sz="1600" dirty="0" err="1"/>
              <a:t>Janumet</a:t>
            </a:r>
            <a:r>
              <a:rPr lang="en-US" sz="1600" dirty="0"/>
              <a:t> rebates for T2DM</a:t>
            </a:r>
          </a:p>
          <a:p>
            <a:pPr marL="232828" indent="-232828">
              <a:spcAft>
                <a:spcPts val="800"/>
              </a:spcAft>
              <a:buFont typeface="Arial" panose="020B0604020202020204" pitchFamily="34" charset="0"/>
              <a:buChar char="•"/>
            </a:pPr>
            <a:r>
              <a:rPr lang="en-US" sz="1600" dirty="0"/>
              <a:t>Driven by treatment outcomes</a:t>
            </a:r>
          </a:p>
          <a:p>
            <a:pPr marL="232828" indent="-232828">
              <a:spcAft>
                <a:spcPts val="800"/>
              </a:spcAft>
              <a:buFont typeface="Arial" panose="020B0604020202020204" pitchFamily="34" charset="0"/>
              <a:buChar char="•"/>
            </a:pPr>
            <a:r>
              <a:rPr lang="en-US" sz="1600" b="1" dirty="0">
                <a:solidFill>
                  <a:schemeClr val="accent1"/>
                </a:solidFill>
              </a:rPr>
              <a:t>Cigna</a:t>
            </a:r>
          </a:p>
          <a:p>
            <a:pPr marL="232828" indent="-232828">
              <a:spcAft>
                <a:spcPts val="800"/>
              </a:spcAft>
              <a:buFont typeface="Arial" panose="020B0604020202020204" pitchFamily="34" charset="0"/>
              <a:buChar char="•"/>
            </a:pPr>
            <a:r>
              <a:rPr lang="en-US" sz="1600" dirty="0"/>
              <a:t>Sanofi and Amgen – </a:t>
            </a:r>
            <a:r>
              <a:rPr lang="en-US" sz="1600" dirty="0" err="1"/>
              <a:t>Praluent</a:t>
            </a:r>
            <a:r>
              <a:rPr lang="en-US" sz="1600" dirty="0"/>
              <a:t> and </a:t>
            </a:r>
            <a:r>
              <a:rPr lang="en-US" sz="1600" dirty="0" err="1"/>
              <a:t>Repatha</a:t>
            </a:r>
            <a:r>
              <a:rPr lang="en-US" sz="1600" dirty="0"/>
              <a:t> – Cholesterol PCSK9 inhibitors ~ $14K/year</a:t>
            </a:r>
          </a:p>
          <a:p>
            <a:pPr marL="232828" indent="-232828">
              <a:spcAft>
                <a:spcPts val="800"/>
              </a:spcAft>
              <a:buFont typeface="Arial" panose="020B0604020202020204" pitchFamily="34" charset="0"/>
              <a:buChar char="•"/>
            </a:pPr>
            <a:r>
              <a:rPr lang="en-US" sz="1600" dirty="0"/>
              <a:t>Discounts linked to LDL reduction benchmarks</a:t>
            </a:r>
          </a:p>
        </p:txBody>
      </p:sp>
      <p:sp>
        <p:nvSpPr>
          <p:cNvPr id="12" name="Text Placeholder 11"/>
          <p:cNvSpPr>
            <a:spLocks noGrp="1"/>
          </p:cNvSpPr>
          <p:nvPr>
            <p:ph type="body" sz="quarter" idx="19"/>
          </p:nvPr>
        </p:nvSpPr>
        <p:spPr>
          <a:xfrm>
            <a:off x="6389991" y="1247121"/>
            <a:ext cx="2714427" cy="5035017"/>
          </a:xfrm>
        </p:spPr>
        <p:txBody>
          <a:bodyPr/>
          <a:lstStyle/>
          <a:p>
            <a:pPr>
              <a:spcAft>
                <a:spcPts val="800"/>
              </a:spcAft>
            </a:pPr>
            <a:r>
              <a:rPr lang="en-US" b="1" dirty="0">
                <a:solidFill>
                  <a:schemeClr val="accent1"/>
                </a:solidFill>
              </a:rPr>
              <a:t>BCBS Plans VBP</a:t>
            </a:r>
          </a:p>
          <a:p>
            <a:pPr marL="232828" indent="-232828">
              <a:spcAft>
                <a:spcPts val="800"/>
              </a:spcAft>
              <a:buFont typeface="Arial" panose="020B0604020202020204" pitchFamily="34" charset="0"/>
              <a:buChar char="•"/>
            </a:pPr>
            <a:r>
              <a:rPr lang="en-US" sz="1467" dirty="0"/>
              <a:t>1:5 dollars spent of $65BN directed towards VBP</a:t>
            </a:r>
          </a:p>
          <a:p>
            <a:pPr marL="232828" indent="-232828">
              <a:spcAft>
                <a:spcPts val="800"/>
              </a:spcAft>
              <a:buFont typeface="Arial" panose="020B0604020202020204" pitchFamily="34" charset="0"/>
              <a:buChar char="•"/>
            </a:pPr>
            <a:r>
              <a:rPr lang="en-US" sz="1467" dirty="0"/>
              <a:t>Anthem (14 states), 58% VBP – 75% shared-savings contracts, 159 ACO contracts</a:t>
            </a:r>
          </a:p>
          <a:p>
            <a:pPr marL="232828" indent="-232828">
              <a:spcAft>
                <a:spcPts val="800"/>
              </a:spcAft>
              <a:buFont typeface="Arial" panose="020B0604020202020204" pitchFamily="34" charset="0"/>
              <a:buChar char="•"/>
            </a:pPr>
            <a:r>
              <a:rPr lang="en-US" sz="1467" dirty="0"/>
              <a:t>BCBSMI – 1,500 PCMHs, 4,500 MDs, “Organized Sys. Of Care”  </a:t>
            </a:r>
            <a:endParaRPr lang="en-US" sz="1200" dirty="0">
              <a:solidFill>
                <a:schemeClr val="tx1">
                  <a:lumMod val="65000"/>
                  <a:lumOff val="35000"/>
                </a:schemeClr>
              </a:solidFill>
            </a:endParaRPr>
          </a:p>
          <a:p>
            <a:pPr>
              <a:spcAft>
                <a:spcPts val="800"/>
              </a:spcAft>
            </a:pPr>
            <a:r>
              <a:rPr lang="en-US" b="1" dirty="0">
                <a:solidFill>
                  <a:schemeClr val="accent1"/>
                </a:solidFill>
              </a:rPr>
              <a:t>UnitedHealth Group</a:t>
            </a:r>
          </a:p>
          <a:p>
            <a:pPr marL="232828" indent="-232828">
              <a:spcAft>
                <a:spcPts val="800"/>
              </a:spcAft>
              <a:buFont typeface="Arial" panose="020B0604020202020204" pitchFamily="34" charset="0"/>
              <a:buChar char="•"/>
            </a:pPr>
            <a:r>
              <a:rPr lang="en-US" sz="1600" dirty="0"/>
              <a:t>$49BN/year through VBP contracts (33%)</a:t>
            </a:r>
          </a:p>
          <a:p>
            <a:pPr marL="232828" indent="-232828">
              <a:spcAft>
                <a:spcPts val="800"/>
              </a:spcAft>
              <a:buFont typeface="Arial" panose="020B0604020202020204" pitchFamily="34" charset="0"/>
              <a:buChar char="•"/>
            </a:pPr>
            <a:r>
              <a:rPr lang="en-US" sz="1600" dirty="0"/>
              <a:t>Goal to raise to $65Bn by 2018</a:t>
            </a:r>
          </a:p>
          <a:p>
            <a:pPr marL="0" lvl="1" indent="0">
              <a:spcBef>
                <a:spcPts val="0"/>
              </a:spcBef>
              <a:spcAft>
                <a:spcPts val="400"/>
              </a:spcAft>
              <a:buNone/>
            </a:pPr>
            <a:endParaRPr lang="en-US" sz="1333" dirty="0">
              <a:solidFill>
                <a:schemeClr val="tx1">
                  <a:lumMod val="65000"/>
                  <a:lumOff val="35000"/>
                </a:schemeClr>
              </a:solidFill>
            </a:endParaRPr>
          </a:p>
        </p:txBody>
      </p:sp>
      <p:sp>
        <p:nvSpPr>
          <p:cNvPr id="13" name="Text Placeholder 12"/>
          <p:cNvSpPr>
            <a:spLocks noGrp="1"/>
          </p:cNvSpPr>
          <p:nvPr>
            <p:ph type="body" sz="quarter" idx="20"/>
          </p:nvPr>
        </p:nvSpPr>
        <p:spPr>
          <a:xfrm>
            <a:off x="9297564" y="1235830"/>
            <a:ext cx="2708299" cy="5053631"/>
          </a:xfrm>
        </p:spPr>
        <p:txBody>
          <a:bodyPr/>
          <a:lstStyle/>
          <a:p>
            <a:pPr>
              <a:spcAft>
                <a:spcPts val="800"/>
              </a:spcAft>
            </a:pPr>
            <a:r>
              <a:rPr lang="en-US" b="1" dirty="0">
                <a:solidFill>
                  <a:schemeClr val="accent1"/>
                </a:solidFill>
              </a:rPr>
              <a:t>Medicare Advantage</a:t>
            </a:r>
          </a:p>
          <a:p>
            <a:pPr marL="232828" indent="-232828">
              <a:spcAft>
                <a:spcPts val="800"/>
              </a:spcAft>
              <a:buFont typeface="Arial" panose="020B0604020202020204" pitchFamily="34" charset="0"/>
              <a:buChar char="•"/>
            </a:pPr>
            <a:r>
              <a:rPr lang="en-US" sz="1467" dirty="0"/>
              <a:t>Seeking data on 4 categories of VBP</a:t>
            </a:r>
          </a:p>
          <a:p>
            <a:pPr marL="232828" indent="-232828">
              <a:spcAft>
                <a:spcPts val="800"/>
              </a:spcAft>
              <a:buFont typeface="Arial" panose="020B0604020202020204" pitchFamily="34" charset="0"/>
              <a:buChar char="•"/>
            </a:pPr>
            <a:r>
              <a:rPr lang="en-US" sz="1467" dirty="0"/>
              <a:t>Included in MACRA A-APMs thresholds PY2019</a:t>
            </a:r>
          </a:p>
          <a:p>
            <a:pPr>
              <a:spcAft>
                <a:spcPts val="800"/>
              </a:spcAft>
            </a:pPr>
            <a:r>
              <a:rPr lang="en-US" b="1" dirty="0">
                <a:solidFill>
                  <a:schemeClr val="accent1"/>
                </a:solidFill>
              </a:rPr>
              <a:t>Managed Medicaid</a:t>
            </a:r>
          </a:p>
          <a:p>
            <a:pPr marL="232828" indent="-232828">
              <a:spcAft>
                <a:spcPts val="800"/>
              </a:spcAft>
              <a:buFont typeface="Arial" panose="020B0604020202020204" pitchFamily="34" charset="0"/>
              <a:buChar char="•"/>
            </a:pPr>
            <a:r>
              <a:rPr lang="en-US" sz="1600" dirty="0"/>
              <a:t>5 state approaches</a:t>
            </a:r>
          </a:p>
          <a:p>
            <a:pPr marL="306910" lvl="1" indent="-198962">
              <a:spcBef>
                <a:spcPts val="0"/>
              </a:spcBef>
              <a:spcAft>
                <a:spcPts val="400"/>
              </a:spcAft>
              <a:buFontTx/>
              <a:buChar char="−"/>
            </a:pPr>
            <a:r>
              <a:rPr lang="en-US" sz="1400" dirty="0">
                <a:solidFill>
                  <a:schemeClr val="tx1">
                    <a:lumMod val="65000"/>
                    <a:lumOff val="35000"/>
                  </a:schemeClr>
                </a:solidFill>
                <a:latin typeface="Roboto Light" panose="02000000000000000000"/>
              </a:rPr>
              <a:t>MCOs used state developed VBP model</a:t>
            </a:r>
          </a:p>
          <a:p>
            <a:pPr marL="306910" lvl="1" indent="-198962">
              <a:spcBef>
                <a:spcPts val="0"/>
              </a:spcBef>
              <a:spcAft>
                <a:spcPts val="400"/>
              </a:spcAft>
              <a:buFontTx/>
              <a:buChar char="−"/>
            </a:pPr>
            <a:r>
              <a:rPr lang="en-US" sz="1400" dirty="0">
                <a:solidFill>
                  <a:schemeClr val="tx1">
                    <a:lumMod val="65000"/>
                    <a:lumOff val="35000"/>
                  </a:schemeClr>
                </a:solidFill>
                <a:latin typeface="Roboto Light" panose="02000000000000000000"/>
              </a:rPr>
              <a:t>% of payments must be VBP</a:t>
            </a:r>
          </a:p>
          <a:p>
            <a:pPr marL="306910" lvl="1" indent="-198962">
              <a:spcBef>
                <a:spcPts val="0"/>
              </a:spcBef>
              <a:spcAft>
                <a:spcPts val="400"/>
              </a:spcAft>
              <a:buFontTx/>
              <a:buChar char="−"/>
            </a:pPr>
            <a:r>
              <a:rPr lang="en-US" sz="1400" dirty="0">
                <a:solidFill>
                  <a:schemeClr val="tx1">
                    <a:lumMod val="65000"/>
                    <a:lumOff val="35000"/>
                  </a:schemeClr>
                </a:solidFill>
                <a:latin typeface="Roboto Light" panose="02000000000000000000"/>
              </a:rPr>
              <a:t>Evolving VBP over years</a:t>
            </a:r>
          </a:p>
          <a:p>
            <a:pPr marL="306910" lvl="1" indent="-198962">
              <a:spcBef>
                <a:spcPts val="0"/>
              </a:spcBef>
              <a:spcAft>
                <a:spcPts val="400"/>
              </a:spcAft>
              <a:buFontTx/>
              <a:buChar char="−"/>
            </a:pPr>
            <a:r>
              <a:rPr lang="en-US" sz="1400" dirty="0">
                <a:solidFill>
                  <a:schemeClr val="tx1">
                    <a:lumMod val="65000"/>
                    <a:lumOff val="35000"/>
                  </a:schemeClr>
                </a:solidFill>
                <a:latin typeface="Roboto Light" panose="02000000000000000000"/>
              </a:rPr>
              <a:t>Multi-payer VBP alignment</a:t>
            </a:r>
          </a:p>
          <a:p>
            <a:pPr marL="306910" lvl="1" indent="-198962">
              <a:spcBef>
                <a:spcPts val="0"/>
              </a:spcBef>
              <a:spcAft>
                <a:spcPts val="400"/>
              </a:spcAft>
              <a:buFontTx/>
              <a:buChar char="−"/>
            </a:pPr>
            <a:r>
              <a:rPr lang="en-US" sz="1400" dirty="0">
                <a:solidFill>
                  <a:schemeClr val="tx1">
                    <a:lumMod val="65000"/>
                    <a:lumOff val="35000"/>
                  </a:schemeClr>
                </a:solidFill>
                <a:latin typeface="Roboto Light" panose="02000000000000000000"/>
              </a:rPr>
              <a:t>State approved VBP pilots</a:t>
            </a:r>
          </a:p>
          <a:p>
            <a:pPr marL="385224" indent="-461422">
              <a:spcAft>
                <a:spcPts val="400"/>
              </a:spcAft>
              <a:buFont typeface="Arial" panose="020B0604020202020204" pitchFamily="34" charset="0"/>
              <a:buChar char="•"/>
            </a:pPr>
            <a:endParaRPr lang="en-US" sz="1667" dirty="0">
              <a:solidFill>
                <a:schemeClr val="tx1">
                  <a:lumMod val="65000"/>
                  <a:lumOff val="35000"/>
                </a:schemeClr>
              </a:solidFill>
            </a:endParaRPr>
          </a:p>
        </p:txBody>
      </p:sp>
      <p:sp>
        <p:nvSpPr>
          <p:cNvPr id="14" name="TextBox 13"/>
          <p:cNvSpPr txBox="1"/>
          <p:nvPr/>
        </p:nvSpPr>
        <p:spPr>
          <a:xfrm>
            <a:off x="585947" y="6514809"/>
            <a:ext cx="11400916" cy="343191"/>
          </a:xfrm>
          <a:prstGeom prst="rect">
            <a:avLst/>
          </a:prstGeom>
        </p:spPr>
        <p:txBody>
          <a:bodyPr vert="horz" wrap="square" lIns="121920" tIns="121920" rIns="121920" bIns="121920" rtlCol="0" anchor="ctr" anchorCtr="0">
            <a:noAutofit/>
          </a:bodyPr>
          <a:lstStyle/>
          <a:p>
            <a:r>
              <a:rPr lang="en-US" sz="1200" u="sng" dirty="0">
                <a:solidFill>
                  <a:srgbClr val="FFFFFF">
                    <a:lumMod val="50000"/>
                  </a:srgbClr>
                </a:solidFill>
                <a:latin typeface="Roboto Light"/>
                <a:cs typeface="Roboto Light"/>
              </a:rPr>
              <a:t>Sources</a:t>
            </a:r>
            <a:r>
              <a:rPr lang="en-US" sz="1200" dirty="0">
                <a:solidFill>
                  <a:srgbClr val="FFFFFF">
                    <a:lumMod val="50000"/>
                  </a:srgbClr>
                </a:solidFill>
                <a:latin typeface="Roboto Light"/>
                <a:cs typeface="Roboto Light"/>
              </a:rPr>
              <a:t>:  CMS MACRA Final Rule; Forbes UHC Article, Aug. 4; Aetna Press Release, Oct 11, 2016; Fortune, Jun 21, 2016; UnitedHealth Group, May 25, 2017; Forbes, Anthem BC, Apr. 11, 2017; AIS Health, 2017 Blues Outlook, Dec. 29, 2016; UHC website, May 16, 2017; MA Call Letter; CHCS Brief, Feb. 2016 </a:t>
            </a:r>
            <a:endParaRPr lang="en-US" sz="1200" u="sng" dirty="0">
              <a:solidFill>
                <a:srgbClr val="FFFFFF">
                  <a:lumMod val="50000"/>
                </a:srgbClr>
              </a:solidFill>
              <a:latin typeface="Roboto Light"/>
              <a:cs typeface="Roboto Light"/>
            </a:endParaRPr>
          </a:p>
        </p:txBody>
      </p:sp>
      <p:sp>
        <p:nvSpPr>
          <p:cNvPr id="2" name="Oval 1"/>
          <p:cNvSpPr/>
          <p:nvPr/>
        </p:nvSpPr>
        <p:spPr>
          <a:xfrm>
            <a:off x="303536" y="5834394"/>
            <a:ext cx="2883244" cy="1103872"/>
          </a:xfrm>
          <a:prstGeom prst="ellipse">
            <a:avLst/>
          </a:prstGeom>
          <a:noFill/>
          <a:ln w="38100">
            <a:solidFill>
              <a:srgbClr val="C00000"/>
            </a:solidFill>
            <a:prstDash val="sysDot"/>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solidFill>
                <a:schemeClr val="bg1"/>
              </a:solidFill>
              <a:latin typeface="Roboto Light"/>
              <a:cs typeface="Roboto Light"/>
            </a:endParaRPr>
          </a:p>
        </p:txBody>
      </p:sp>
    </p:spTree>
    <p:extLst>
      <p:ext uri="{BB962C8B-B14F-4D97-AF65-F5344CB8AC3E}">
        <p14:creationId xmlns:p14="http://schemas.microsoft.com/office/powerpoint/2010/main" val="1552486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
                                            <p:bg/>
                                          </p:spTgt>
                                        </p:tgtEl>
                                        <p:attrNameLst>
                                          <p:attrName>style.visibility</p:attrName>
                                        </p:attrNameLst>
                                      </p:cBhvr>
                                      <p:to>
                                        <p:strVal val="visible"/>
                                      </p:to>
                                    </p:set>
                                    <p:anim calcmode="lin" valueType="num">
                                      <p:cBhvr additive="base">
                                        <p:cTn id="7" dur="500" fill="hold"/>
                                        <p:tgtEl>
                                          <p:spTgt spid="10">
                                            <p:bg/>
                                          </p:spTgt>
                                        </p:tgtEl>
                                        <p:attrNameLst>
                                          <p:attrName>ppt_x</p:attrName>
                                        </p:attrNameLst>
                                      </p:cBhvr>
                                      <p:tavLst>
                                        <p:tav tm="0">
                                          <p:val>
                                            <p:strVal val="0-#ppt_w/2"/>
                                          </p:val>
                                        </p:tav>
                                        <p:tav tm="100000">
                                          <p:val>
                                            <p:strVal val="#ppt_x"/>
                                          </p:val>
                                        </p:tav>
                                      </p:tavLst>
                                    </p:anim>
                                    <p:anim calcmode="lin" valueType="num">
                                      <p:cBhvr additive="base">
                                        <p:cTn id="8" dur="500" fill="hold"/>
                                        <p:tgtEl>
                                          <p:spTgt spid="10">
                                            <p:bg/>
                                          </p:spTgt>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 calcmode="lin" valueType="num">
                                      <p:cBhvr additive="base">
                                        <p:cTn id="12"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10">
                                            <p:txEl>
                                              <p:pRg st="0" end="0"/>
                                            </p:txEl>
                                          </p:spTgt>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10">
                                            <p:txEl>
                                              <p:pRg st="1" end="1"/>
                                            </p:txEl>
                                          </p:spTgt>
                                        </p:tgtEl>
                                        <p:attrNameLst>
                                          <p:attrName>style.visibility</p:attrName>
                                        </p:attrNameLst>
                                      </p:cBhvr>
                                      <p:to>
                                        <p:strVal val="visible"/>
                                      </p:to>
                                    </p:set>
                                    <p:anim calcmode="lin" valueType="num">
                                      <p:cBhvr additive="base">
                                        <p:cTn id="16" dur="500" fill="hold"/>
                                        <p:tgtEl>
                                          <p:spTgt spid="10">
                                            <p:txEl>
                                              <p:pRg st="1" end="1"/>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10">
                                            <p:txEl>
                                              <p:pRg st="1" end="1"/>
                                            </p:txEl>
                                          </p:spTgt>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0"/>
                                  </p:stCondLst>
                                  <p:iterate type="lt">
                                    <p:tmPct val="0"/>
                                  </p:iterate>
                                  <p:childTnLst>
                                    <p:set>
                                      <p:cBhvr>
                                        <p:cTn id="19" dur="1" fill="hold">
                                          <p:stCondLst>
                                            <p:cond delay="0"/>
                                          </p:stCondLst>
                                        </p:cTn>
                                        <p:tgtEl>
                                          <p:spTgt spid="10">
                                            <p:txEl>
                                              <p:pRg st="2" end="2"/>
                                            </p:txEl>
                                          </p:spTgt>
                                        </p:tgtEl>
                                        <p:attrNameLst>
                                          <p:attrName>style.visibility</p:attrName>
                                        </p:attrNameLst>
                                      </p:cBhvr>
                                      <p:to>
                                        <p:strVal val="visible"/>
                                      </p:to>
                                    </p:set>
                                    <p:anim calcmode="lin" valueType="num">
                                      <p:cBhvr additive="base">
                                        <p:cTn id="20" dur="500" fill="hold"/>
                                        <p:tgtEl>
                                          <p:spTgt spid="10">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10">
                                            <p:txEl>
                                              <p:pRg st="2" end="2"/>
                                            </p:txEl>
                                          </p:spTgt>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10">
                                            <p:txEl>
                                              <p:pRg st="3" end="3"/>
                                            </p:txEl>
                                          </p:spTgt>
                                        </p:tgtEl>
                                        <p:attrNameLst>
                                          <p:attrName>style.visibility</p:attrName>
                                        </p:attrNameLst>
                                      </p:cBhvr>
                                      <p:to>
                                        <p:strVal val="visible"/>
                                      </p:to>
                                    </p:set>
                                    <p:anim calcmode="lin" valueType="num">
                                      <p:cBhvr additive="base">
                                        <p:cTn id="24" dur="500" fill="hold"/>
                                        <p:tgtEl>
                                          <p:spTgt spid="10">
                                            <p:txEl>
                                              <p:pRg st="3" end="3"/>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10">
                                            <p:txEl>
                                              <p:pRg st="3" end="3"/>
                                            </p:txEl>
                                          </p:spTgt>
                                        </p:tgtEl>
                                        <p:attrNameLst>
                                          <p:attrName>ppt_y</p:attrName>
                                        </p:attrNameLst>
                                      </p:cBhvr>
                                      <p:tavLst>
                                        <p:tav tm="0">
                                          <p:val>
                                            <p:strVal val="1+#ppt_h/2"/>
                                          </p:val>
                                        </p:tav>
                                        <p:tav tm="100000">
                                          <p:val>
                                            <p:strVal val="#ppt_y"/>
                                          </p:val>
                                        </p:tav>
                                      </p:tavLst>
                                    </p:anim>
                                  </p:childTnLst>
                                </p:cTn>
                              </p:par>
                              <p:par>
                                <p:cTn id="26" presetID="2" presetClass="entr" presetSubtype="4" fill="hold" grpId="0" nodeType="withEffect">
                                  <p:stCondLst>
                                    <p:cond delay="0"/>
                                  </p:stCondLst>
                                  <p:childTnLst>
                                    <p:set>
                                      <p:cBhvr>
                                        <p:cTn id="27" dur="1" fill="hold">
                                          <p:stCondLst>
                                            <p:cond delay="0"/>
                                          </p:stCondLst>
                                        </p:cTn>
                                        <p:tgtEl>
                                          <p:spTgt spid="10">
                                            <p:txEl>
                                              <p:pRg st="4" end="4"/>
                                            </p:txEl>
                                          </p:spTgt>
                                        </p:tgtEl>
                                        <p:attrNameLst>
                                          <p:attrName>style.visibility</p:attrName>
                                        </p:attrNameLst>
                                      </p:cBhvr>
                                      <p:to>
                                        <p:strVal val="visible"/>
                                      </p:to>
                                    </p:set>
                                    <p:anim calcmode="lin" valueType="num">
                                      <p:cBhvr additive="base">
                                        <p:cTn id="28" dur="500" fill="hold"/>
                                        <p:tgtEl>
                                          <p:spTgt spid="10">
                                            <p:txEl>
                                              <p:pRg st="4" end="4"/>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10">
                                            <p:txEl>
                                              <p:pRg st="4" end="4"/>
                                            </p:txEl>
                                          </p:spTgt>
                                        </p:tgtEl>
                                        <p:attrNameLst>
                                          <p:attrName>ppt_y</p:attrName>
                                        </p:attrNameLst>
                                      </p:cBhvr>
                                      <p:tavLst>
                                        <p:tav tm="0">
                                          <p:val>
                                            <p:strVal val="1+#ppt_h/2"/>
                                          </p:val>
                                        </p:tav>
                                        <p:tav tm="100000">
                                          <p:val>
                                            <p:strVal val="#ppt_y"/>
                                          </p:val>
                                        </p:tav>
                                      </p:tavLst>
                                    </p:anim>
                                  </p:childTnLst>
                                </p:cTn>
                              </p:par>
                              <p:par>
                                <p:cTn id="30" presetID="2" presetClass="entr" presetSubtype="4" fill="hold" grpId="0" nodeType="withEffect">
                                  <p:stCondLst>
                                    <p:cond delay="0"/>
                                  </p:stCondLst>
                                  <p:childTnLst>
                                    <p:set>
                                      <p:cBhvr>
                                        <p:cTn id="31" dur="1" fill="hold">
                                          <p:stCondLst>
                                            <p:cond delay="0"/>
                                          </p:stCondLst>
                                        </p:cTn>
                                        <p:tgtEl>
                                          <p:spTgt spid="10">
                                            <p:txEl>
                                              <p:pRg st="5" end="5"/>
                                            </p:txEl>
                                          </p:spTgt>
                                        </p:tgtEl>
                                        <p:attrNameLst>
                                          <p:attrName>style.visibility</p:attrName>
                                        </p:attrNameLst>
                                      </p:cBhvr>
                                      <p:to>
                                        <p:strVal val="visible"/>
                                      </p:to>
                                    </p:set>
                                    <p:anim calcmode="lin" valueType="num">
                                      <p:cBhvr additive="base">
                                        <p:cTn id="32" dur="500" fill="hold"/>
                                        <p:tgtEl>
                                          <p:spTgt spid="10">
                                            <p:txEl>
                                              <p:pRg st="5" end="5"/>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10">
                                            <p:txEl>
                                              <p:pRg st="5" end="5"/>
                                            </p:txEl>
                                          </p:spTgt>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10">
                                            <p:txEl>
                                              <p:pRg st="6" end="6"/>
                                            </p:txEl>
                                          </p:spTgt>
                                        </p:tgtEl>
                                        <p:attrNameLst>
                                          <p:attrName>style.visibility</p:attrName>
                                        </p:attrNameLst>
                                      </p:cBhvr>
                                      <p:to>
                                        <p:strVal val="visible"/>
                                      </p:to>
                                    </p:set>
                                    <p:anim calcmode="lin" valueType="num">
                                      <p:cBhvr additive="base">
                                        <p:cTn id="36" dur="500" fill="hold"/>
                                        <p:tgtEl>
                                          <p:spTgt spid="10">
                                            <p:txEl>
                                              <p:pRg st="6" end="6"/>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10">
                                            <p:txEl>
                                              <p:pRg st="6" end="6"/>
                                            </p:txEl>
                                          </p:spTgt>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0"/>
                                  </p:stCondLst>
                                  <p:childTnLst>
                                    <p:set>
                                      <p:cBhvr>
                                        <p:cTn id="39" dur="1" fill="hold">
                                          <p:stCondLst>
                                            <p:cond delay="0"/>
                                          </p:stCondLst>
                                        </p:cTn>
                                        <p:tgtEl>
                                          <p:spTgt spid="10">
                                            <p:txEl>
                                              <p:pRg st="7" end="7"/>
                                            </p:txEl>
                                          </p:spTgt>
                                        </p:tgtEl>
                                        <p:attrNameLst>
                                          <p:attrName>style.visibility</p:attrName>
                                        </p:attrNameLst>
                                      </p:cBhvr>
                                      <p:to>
                                        <p:strVal val="visible"/>
                                      </p:to>
                                    </p:set>
                                    <p:anim calcmode="lin" valueType="num">
                                      <p:cBhvr additive="base">
                                        <p:cTn id="40" dur="500" fill="hold"/>
                                        <p:tgtEl>
                                          <p:spTgt spid="10">
                                            <p:txEl>
                                              <p:pRg st="7" end="7"/>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10">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3" presetClass="emph" presetSubtype="2" fill="hold" nodeType="clickEffect">
                                  <p:stCondLst>
                                    <p:cond delay="0"/>
                                  </p:stCondLst>
                                  <p:iterate type="lt">
                                    <p:tmPct val="0"/>
                                  </p:iterate>
                                  <p:childTnLst>
                                    <p:animClr clrSpc="rgb" dir="cw">
                                      <p:cBhvr override="childStyle">
                                        <p:cTn id="45" dur="500" fill="hold"/>
                                        <p:tgtEl>
                                          <p:spTgt spid="10">
                                            <p:txEl>
                                              <p:pRg st="2" end="2"/>
                                            </p:txEl>
                                          </p:spTgt>
                                        </p:tgtEl>
                                        <p:attrNameLst>
                                          <p:attrName>style.color</p:attrName>
                                        </p:attrNameLst>
                                      </p:cBhvr>
                                      <p:to>
                                        <a:schemeClr val="accent1"/>
                                      </p:to>
                                    </p:animClr>
                                  </p:childTnLst>
                                </p:cTn>
                              </p:par>
                              <p:par>
                                <p:cTn id="46" presetID="18" presetClass="emph" presetSubtype="0" fill="hold" nodeType="withEffect">
                                  <p:stCondLst>
                                    <p:cond delay="0"/>
                                  </p:stCondLst>
                                  <p:iterate type="lt">
                                    <p:tmPct val="4000"/>
                                  </p:iterate>
                                  <p:childTnLst>
                                    <p:set>
                                      <p:cBhvr override="childStyle">
                                        <p:cTn id="47" dur="500" fill="hold"/>
                                        <p:tgtEl>
                                          <p:spTgt spid="10">
                                            <p:txEl>
                                              <p:pRg st="2" end="2"/>
                                            </p:txEl>
                                          </p:spTgt>
                                        </p:tgtEl>
                                        <p:attrNameLst>
                                          <p:attrName>style.textDecorationUnderline</p:attrName>
                                        </p:attrNameLst>
                                      </p:cBhvr>
                                      <p:to>
                                        <p:strVal val="true"/>
                                      </p:to>
                                    </p:set>
                                  </p:childTnLst>
                                </p:cTn>
                              </p:par>
                            </p:childTnLst>
                          </p:cTn>
                        </p:par>
                      </p:childTnLst>
                    </p:cTn>
                  </p:par>
                  <p:par>
                    <p:cTn id="48" fill="hold">
                      <p:stCondLst>
                        <p:cond delay="indefinite"/>
                      </p:stCondLst>
                      <p:childTnLst>
                        <p:par>
                          <p:cTn id="49" fill="hold">
                            <p:stCondLst>
                              <p:cond delay="0"/>
                            </p:stCondLst>
                            <p:childTnLst>
                              <p:par>
                                <p:cTn id="50" presetID="2" presetClass="entr" presetSubtype="9" fill="hold" grpId="0" nodeType="clickEffect">
                                  <p:stCondLst>
                                    <p:cond delay="0"/>
                                  </p:stCondLst>
                                  <p:childTnLst>
                                    <p:set>
                                      <p:cBhvr>
                                        <p:cTn id="51" dur="1" fill="hold">
                                          <p:stCondLst>
                                            <p:cond delay="0"/>
                                          </p:stCondLst>
                                        </p:cTn>
                                        <p:tgtEl>
                                          <p:spTgt spid="11">
                                            <p:bg/>
                                          </p:spTgt>
                                        </p:tgtEl>
                                        <p:attrNameLst>
                                          <p:attrName>style.visibility</p:attrName>
                                        </p:attrNameLst>
                                      </p:cBhvr>
                                      <p:to>
                                        <p:strVal val="visible"/>
                                      </p:to>
                                    </p:set>
                                    <p:anim calcmode="lin" valueType="num">
                                      <p:cBhvr additive="base">
                                        <p:cTn id="52" dur="500" fill="hold"/>
                                        <p:tgtEl>
                                          <p:spTgt spid="11">
                                            <p:bg/>
                                          </p:spTgt>
                                        </p:tgtEl>
                                        <p:attrNameLst>
                                          <p:attrName>ppt_x</p:attrName>
                                        </p:attrNameLst>
                                      </p:cBhvr>
                                      <p:tavLst>
                                        <p:tav tm="0">
                                          <p:val>
                                            <p:strVal val="0-#ppt_w/2"/>
                                          </p:val>
                                        </p:tav>
                                        <p:tav tm="100000">
                                          <p:val>
                                            <p:strVal val="#ppt_x"/>
                                          </p:val>
                                        </p:tav>
                                      </p:tavLst>
                                    </p:anim>
                                    <p:anim calcmode="lin" valueType="num">
                                      <p:cBhvr additive="base">
                                        <p:cTn id="53" dur="500" fill="hold"/>
                                        <p:tgtEl>
                                          <p:spTgt spid="11">
                                            <p:bg/>
                                          </p:spTgt>
                                        </p:tgtEl>
                                        <p:attrNameLst>
                                          <p:attrName>ppt_y</p:attrName>
                                        </p:attrNameLst>
                                      </p:cBhvr>
                                      <p:tavLst>
                                        <p:tav tm="0">
                                          <p:val>
                                            <p:strVal val="0-#ppt_h/2"/>
                                          </p:val>
                                        </p:tav>
                                        <p:tav tm="100000">
                                          <p:val>
                                            <p:strVal val="#ppt_y"/>
                                          </p:val>
                                        </p:tav>
                                      </p:tavLst>
                                    </p:anim>
                                  </p:childTnLst>
                                </p:cTn>
                              </p:par>
                            </p:childTnLst>
                          </p:cTn>
                        </p:par>
                        <p:par>
                          <p:cTn id="54" fill="hold">
                            <p:stCondLst>
                              <p:cond delay="500"/>
                            </p:stCondLst>
                            <p:childTnLst>
                              <p:par>
                                <p:cTn id="55" presetID="2" presetClass="entr" presetSubtype="4" fill="hold" grpId="0" nodeType="afterEffect">
                                  <p:stCondLst>
                                    <p:cond delay="0"/>
                                  </p:stCondLst>
                                  <p:childTnLst>
                                    <p:set>
                                      <p:cBhvr>
                                        <p:cTn id="56" dur="1" fill="hold">
                                          <p:stCondLst>
                                            <p:cond delay="0"/>
                                          </p:stCondLst>
                                        </p:cTn>
                                        <p:tgtEl>
                                          <p:spTgt spid="11">
                                            <p:txEl>
                                              <p:pRg st="0" end="0"/>
                                            </p:txEl>
                                          </p:spTgt>
                                        </p:tgtEl>
                                        <p:attrNameLst>
                                          <p:attrName>style.visibility</p:attrName>
                                        </p:attrNameLst>
                                      </p:cBhvr>
                                      <p:to>
                                        <p:strVal val="visible"/>
                                      </p:to>
                                    </p:set>
                                    <p:anim calcmode="lin" valueType="num">
                                      <p:cBhvr additive="base">
                                        <p:cTn id="57"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11">
                                            <p:txEl>
                                              <p:pRg st="0" end="0"/>
                                            </p:txEl>
                                          </p:spTgt>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11">
                                            <p:txEl>
                                              <p:pRg st="1" end="1"/>
                                            </p:txEl>
                                          </p:spTgt>
                                        </p:tgtEl>
                                        <p:attrNameLst>
                                          <p:attrName>style.visibility</p:attrName>
                                        </p:attrNameLst>
                                      </p:cBhvr>
                                      <p:to>
                                        <p:strVal val="visible"/>
                                      </p:to>
                                    </p:set>
                                    <p:anim calcmode="lin" valueType="num">
                                      <p:cBhvr additive="base">
                                        <p:cTn id="61" dur="500" fill="hold"/>
                                        <p:tgtEl>
                                          <p:spTgt spid="11">
                                            <p:txEl>
                                              <p:pRg st="1" end="1"/>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11">
                                            <p:txEl>
                                              <p:pRg st="1" end="1"/>
                                            </p:txEl>
                                          </p:spTgt>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11">
                                            <p:txEl>
                                              <p:pRg st="2" end="2"/>
                                            </p:txEl>
                                          </p:spTgt>
                                        </p:tgtEl>
                                        <p:attrNameLst>
                                          <p:attrName>style.visibility</p:attrName>
                                        </p:attrNameLst>
                                      </p:cBhvr>
                                      <p:to>
                                        <p:strVal val="visible"/>
                                      </p:to>
                                    </p:set>
                                    <p:anim calcmode="lin" valueType="num">
                                      <p:cBhvr additive="base">
                                        <p:cTn id="65"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additive="base">
                                        <p:cTn id="66" dur="500" fill="hold"/>
                                        <p:tgtEl>
                                          <p:spTgt spid="11">
                                            <p:txEl>
                                              <p:pRg st="2" end="2"/>
                                            </p:txEl>
                                          </p:spTgt>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1">
                                            <p:txEl>
                                              <p:pRg st="3" end="3"/>
                                            </p:txEl>
                                          </p:spTgt>
                                        </p:tgtEl>
                                        <p:attrNameLst>
                                          <p:attrName>style.visibility</p:attrName>
                                        </p:attrNameLst>
                                      </p:cBhvr>
                                      <p:to>
                                        <p:strVal val="visible"/>
                                      </p:to>
                                    </p:set>
                                    <p:anim calcmode="lin" valueType="num">
                                      <p:cBhvr additive="base">
                                        <p:cTn id="69" dur="500" fill="hold"/>
                                        <p:tgtEl>
                                          <p:spTgt spid="11">
                                            <p:txEl>
                                              <p:pRg st="3" end="3"/>
                                            </p:txEl>
                                          </p:spTgt>
                                        </p:tgtEl>
                                        <p:attrNameLst>
                                          <p:attrName>ppt_x</p:attrName>
                                        </p:attrNameLst>
                                      </p:cBhvr>
                                      <p:tavLst>
                                        <p:tav tm="0">
                                          <p:val>
                                            <p:strVal val="#ppt_x"/>
                                          </p:val>
                                        </p:tav>
                                        <p:tav tm="100000">
                                          <p:val>
                                            <p:strVal val="#ppt_x"/>
                                          </p:val>
                                        </p:tav>
                                      </p:tavLst>
                                    </p:anim>
                                    <p:anim calcmode="lin" valueType="num">
                                      <p:cBhvr additive="base">
                                        <p:cTn id="70" dur="500" fill="hold"/>
                                        <p:tgtEl>
                                          <p:spTgt spid="11">
                                            <p:txEl>
                                              <p:pRg st="3" end="3"/>
                                            </p:txEl>
                                          </p:spTgt>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11">
                                            <p:txEl>
                                              <p:pRg st="4" end="4"/>
                                            </p:txEl>
                                          </p:spTgt>
                                        </p:tgtEl>
                                        <p:attrNameLst>
                                          <p:attrName>style.visibility</p:attrName>
                                        </p:attrNameLst>
                                      </p:cBhvr>
                                      <p:to>
                                        <p:strVal val="visible"/>
                                      </p:to>
                                    </p:set>
                                    <p:anim calcmode="lin" valueType="num">
                                      <p:cBhvr additive="base">
                                        <p:cTn id="73" dur="500" fill="hold"/>
                                        <p:tgtEl>
                                          <p:spTgt spid="11">
                                            <p:txEl>
                                              <p:pRg st="4" end="4"/>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11">
                                            <p:txEl>
                                              <p:pRg st="4" end="4"/>
                                            </p:txEl>
                                          </p:spTgt>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11">
                                            <p:txEl>
                                              <p:pRg st="5" end="5"/>
                                            </p:txEl>
                                          </p:spTgt>
                                        </p:tgtEl>
                                        <p:attrNameLst>
                                          <p:attrName>style.visibility</p:attrName>
                                        </p:attrNameLst>
                                      </p:cBhvr>
                                      <p:to>
                                        <p:strVal val="visible"/>
                                      </p:to>
                                    </p:set>
                                    <p:anim calcmode="lin" valueType="num">
                                      <p:cBhvr additive="base">
                                        <p:cTn id="77" dur="500" fill="hold"/>
                                        <p:tgtEl>
                                          <p:spTgt spid="11">
                                            <p:txEl>
                                              <p:pRg st="5" end="5"/>
                                            </p:txEl>
                                          </p:spTgt>
                                        </p:tgtEl>
                                        <p:attrNameLst>
                                          <p:attrName>ppt_x</p:attrName>
                                        </p:attrNameLst>
                                      </p:cBhvr>
                                      <p:tavLst>
                                        <p:tav tm="0">
                                          <p:val>
                                            <p:strVal val="#ppt_x"/>
                                          </p:val>
                                        </p:tav>
                                        <p:tav tm="100000">
                                          <p:val>
                                            <p:strVal val="#ppt_x"/>
                                          </p:val>
                                        </p:tav>
                                      </p:tavLst>
                                    </p:anim>
                                    <p:anim calcmode="lin" valueType="num">
                                      <p:cBhvr additive="base">
                                        <p:cTn id="78" dur="500" fill="hold"/>
                                        <p:tgtEl>
                                          <p:spTgt spid="11">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2" presetClass="entr" presetSubtype="6" fill="hold" grpId="0" nodeType="clickEffect">
                                  <p:stCondLst>
                                    <p:cond delay="0"/>
                                  </p:stCondLst>
                                  <p:childTnLst>
                                    <p:set>
                                      <p:cBhvr>
                                        <p:cTn id="82" dur="1" fill="hold">
                                          <p:stCondLst>
                                            <p:cond delay="0"/>
                                          </p:stCondLst>
                                        </p:cTn>
                                        <p:tgtEl>
                                          <p:spTgt spid="12">
                                            <p:bg/>
                                          </p:spTgt>
                                        </p:tgtEl>
                                        <p:attrNameLst>
                                          <p:attrName>style.visibility</p:attrName>
                                        </p:attrNameLst>
                                      </p:cBhvr>
                                      <p:to>
                                        <p:strVal val="visible"/>
                                      </p:to>
                                    </p:set>
                                    <p:anim calcmode="lin" valueType="num">
                                      <p:cBhvr additive="base">
                                        <p:cTn id="83" dur="500" fill="hold"/>
                                        <p:tgtEl>
                                          <p:spTgt spid="12">
                                            <p:bg/>
                                          </p:spTgt>
                                        </p:tgtEl>
                                        <p:attrNameLst>
                                          <p:attrName>ppt_x</p:attrName>
                                        </p:attrNameLst>
                                      </p:cBhvr>
                                      <p:tavLst>
                                        <p:tav tm="0">
                                          <p:val>
                                            <p:strVal val="1+#ppt_w/2"/>
                                          </p:val>
                                        </p:tav>
                                        <p:tav tm="100000">
                                          <p:val>
                                            <p:strVal val="#ppt_x"/>
                                          </p:val>
                                        </p:tav>
                                      </p:tavLst>
                                    </p:anim>
                                    <p:anim calcmode="lin" valueType="num">
                                      <p:cBhvr additive="base">
                                        <p:cTn id="84" dur="500" fill="hold"/>
                                        <p:tgtEl>
                                          <p:spTgt spid="12">
                                            <p:bg/>
                                          </p:spTgt>
                                        </p:tgtEl>
                                        <p:attrNameLst>
                                          <p:attrName>ppt_y</p:attrName>
                                        </p:attrNameLst>
                                      </p:cBhvr>
                                      <p:tavLst>
                                        <p:tav tm="0">
                                          <p:val>
                                            <p:strVal val="1+#ppt_h/2"/>
                                          </p:val>
                                        </p:tav>
                                        <p:tav tm="100000">
                                          <p:val>
                                            <p:strVal val="#ppt_y"/>
                                          </p:val>
                                        </p:tav>
                                      </p:tavLst>
                                    </p:anim>
                                  </p:childTnLst>
                                </p:cTn>
                              </p:par>
                            </p:childTnLst>
                          </p:cTn>
                        </p:par>
                        <p:par>
                          <p:cTn id="85" fill="hold">
                            <p:stCondLst>
                              <p:cond delay="500"/>
                            </p:stCondLst>
                            <p:childTnLst>
                              <p:par>
                                <p:cTn id="86" presetID="2" presetClass="entr" presetSubtype="4" fill="hold" grpId="0" nodeType="afterEffect">
                                  <p:stCondLst>
                                    <p:cond delay="0"/>
                                  </p:stCondLst>
                                  <p:childTnLst>
                                    <p:set>
                                      <p:cBhvr>
                                        <p:cTn id="87" dur="1" fill="hold">
                                          <p:stCondLst>
                                            <p:cond delay="0"/>
                                          </p:stCondLst>
                                        </p:cTn>
                                        <p:tgtEl>
                                          <p:spTgt spid="12">
                                            <p:txEl>
                                              <p:pRg st="0" end="0"/>
                                            </p:txEl>
                                          </p:spTgt>
                                        </p:tgtEl>
                                        <p:attrNameLst>
                                          <p:attrName>style.visibility</p:attrName>
                                        </p:attrNameLst>
                                      </p:cBhvr>
                                      <p:to>
                                        <p:strVal val="visible"/>
                                      </p:to>
                                    </p:set>
                                    <p:anim calcmode="lin" valueType="num">
                                      <p:cBhvr additive="base">
                                        <p:cTn id="88"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89" dur="500" fill="hold"/>
                                        <p:tgtEl>
                                          <p:spTgt spid="12">
                                            <p:txEl>
                                              <p:pRg st="0" end="0"/>
                                            </p:txEl>
                                          </p:spTgt>
                                        </p:tgtEl>
                                        <p:attrNameLst>
                                          <p:attrName>ppt_y</p:attrName>
                                        </p:attrNameLst>
                                      </p:cBhvr>
                                      <p:tavLst>
                                        <p:tav tm="0">
                                          <p:val>
                                            <p:strVal val="1+#ppt_h/2"/>
                                          </p:val>
                                        </p:tav>
                                        <p:tav tm="100000">
                                          <p:val>
                                            <p:strVal val="#ppt_y"/>
                                          </p:val>
                                        </p:tav>
                                      </p:tavLst>
                                    </p:anim>
                                  </p:childTnLst>
                                </p:cTn>
                              </p:par>
                              <p:par>
                                <p:cTn id="90" presetID="2" presetClass="entr" presetSubtype="4" fill="hold" grpId="0" nodeType="withEffect">
                                  <p:stCondLst>
                                    <p:cond delay="0"/>
                                  </p:stCondLst>
                                  <p:childTnLst>
                                    <p:set>
                                      <p:cBhvr>
                                        <p:cTn id="91" dur="1" fill="hold">
                                          <p:stCondLst>
                                            <p:cond delay="0"/>
                                          </p:stCondLst>
                                        </p:cTn>
                                        <p:tgtEl>
                                          <p:spTgt spid="12">
                                            <p:txEl>
                                              <p:pRg st="1" end="1"/>
                                            </p:txEl>
                                          </p:spTgt>
                                        </p:tgtEl>
                                        <p:attrNameLst>
                                          <p:attrName>style.visibility</p:attrName>
                                        </p:attrNameLst>
                                      </p:cBhvr>
                                      <p:to>
                                        <p:strVal val="visible"/>
                                      </p:to>
                                    </p:set>
                                    <p:anim calcmode="lin" valueType="num">
                                      <p:cBhvr additive="base">
                                        <p:cTn id="92" dur="500" fill="hold"/>
                                        <p:tgtEl>
                                          <p:spTgt spid="12">
                                            <p:txEl>
                                              <p:pRg st="1" end="1"/>
                                            </p:txEl>
                                          </p:spTgt>
                                        </p:tgtEl>
                                        <p:attrNameLst>
                                          <p:attrName>ppt_x</p:attrName>
                                        </p:attrNameLst>
                                      </p:cBhvr>
                                      <p:tavLst>
                                        <p:tav tm="0">
                                          <p:val>
                                            <p:strVal val="#ppt_x"/>
                                          </p:val>
                                        </p:tav>
                                        <p:tav tm="100000">
                                          <p:val>
                                            <p:strVal val="#ppt_x"/>
                                          </p:val>
                                        </p:tav>
                                      </p:tavLst>
                                    </p:anim>
                                    <p:anim calcmode="lin" valueType="num">
                                      <p:cBhvr additive="base">
                                        <p:cTn id="93" dur="500" fill="hold"/>
                                        <p:tgtEl>
                                          <p:spTgt spid="12">
                                            <p:txEl>
                                              <p:pRg st="1" end="1"/>
                                            </p:txEl>
                                          </p:spTgt>
                                        </p:tgtEl>
                                        <p:attrNameLst>
                                          <p:attrName>ppt_y</p:attrName>
                                        </p:attrNameLst>
                                      </p:cBhvr>
                                      <p:tavLst>
                                        <p:tav tm="0">
                                          <p:val>
                                            <p:strVal val="1+#ppt_h/2"/>
                                          </p:val>
                                        </p:tav>
                                        <p:tav tm="100000">
                                          <p:val>
                                            <p:strVal val="#ppt_y"/>
                                          </p:val>
                                        </p:tav>
                                      </p:tavLst>
                                    </p:anim>
                                  </p:childTnLst>
                                </p:cTn>
                              </p:par>
                              <p:par>
                                <p:cTn id="94" presetID="2" presetClass="entr" presetSubtype="4" fill="hold" grpId="0" nodeType="withEffect">
                                  <p:stCondLst>
                                    <p:cond delay="0"/>
                                  </p:stCondLst>
                                  <p:childTnLst>
                                    <p:set>
                                      <p:cBhvr>
                                        <p:cTn id="95" dur="1" fill="hold">
                                          <p:stCondLst>
                                            <p:cond delay="0"/>
                                          </p:stCondLst>
                                        </p:cTn>
                                        <p:tgtEl>
                                          <p:spTgt spid="12">
                                            <p:txEl>
                                              <p:pRg st="2" end="2"/>
                                            </p:txEl>
                                          </p:spTgt>
                                        </p:tgtEl>
                                        <p:attrNameLst>
                                          <p:attrName>style.visibility</p:attrName>
                                        </p:attrNameLst>
                                      </p:cBhvr>
                                      <p:to>
                                        <p:strVal val="visible"/>
                                      </p:to>
                                    </p:set>
                                    <p:anim calcmode="lin" valueType="num">
                                      <p:cBhvr additive="base">
                                        <p:cTn id="96" dur="500" fill="hold"/>
                                        <p:tgtEl>
                                          <p:spTgt spid="12">
                                            <p:txEl>
                                              <p:pRg st="2" end="2"/>
                                            </p:txEl>
                                          </p:spTgt>
                                        </p:tgtEl>
                                        <p:attrNameLst>
                                          <p:attrName>ppt_x</p:attrName>
                                        </p:attrNameLst>
                                      </p:cBhvr>
                                      <p:tavLst>
                                        <p:tav tm="0">
                                          <p:val>
                                            <p:strVal val="#ppt_x"/>
                                          </p:val>
                                        </p:tav>
                                        <p:tav tm="100000">
                                          <p:val>
                                            <p:strVal val="#ppt_x"/>
                                          </p:val>
                                        </p:tav>
                                      </p:tavLst>
                                    </p:anim>
                                    <p:anim calcmode="lin" valueType="num">
                                      <p:cBhvr additive="base">
                                        <p:cTn id="97" dur="500" fill="hold"/>
                                        <p:tgtEl>
                                          <p:spTgt spid="12">
                                            <p:txEl>
                                              <p:pRg st="2" end="2"/>
                                            </p:txEl>
                                          </p:spTgt>
                                        </p:tgtEl>
                                        <p:attrNameLst>
                                          <p:attrName>ppt_y</p:attrName>
                                        </p:attrNameLst>
                                      </p:cBhvr>
                                      <p:tavLst>
                                        <p:tav tm="0">
                                          <p:val>
                                            <p:strVal val="1+#ppt_h/2"/>
                                          </p:val>
                                        </p:tav>
                                        <p:tav tm="100000">
                                          <p:val>
                                            <p:strVal val="#ppt_y"/>
                                          </p:val>
                                        </p:tav>
                                      </p:tavLst>
                                    </p:anim>
                                  </p:childTnLst>
                                </p:cTn>
                              </p:par>
                              <p:par>
                                <p:cTn id="98" presetID="2" presetClass="entr" presetSubtype="4" fill="hold" grpId="0" nodeType="withEffect">
                                  <p:stCondLst>
                                    <p:cond delay="0"/>
                                  </p:stCondLst>
                                  <p:childTnLst>
                                    <p:set>
                                      <p:cBhvr>
                                        <p:cTn id="99" dur="1" fill="hold">
                                          <p:stCondLst>
                                            <p:cond delay="0"/>
                                          </p:stCondLst>
                                        </p:cTn>
                                        <p:tgtEl>
                                          <p:spTgt spid="12">
                                            <p:txEl>
                                              <p:pRg st="3" end="3"/>
                                            </p:txEl>
                                          </p:spTgt>
                                        </p:tgtEl>
                                        <p:attrNameLst>
                                          <p:attrName>style.visibility</p:attrName>
                                        </p:attrNameLst>
                                      </p:cBhvr>
                                      <p:to>
                                        <p:strVal val="visible"/>
                                      </p:to>
                                    </p:set>
                                    <p:anim calcmode="lin" valueType="num">
                                      <p:cBhvr additive="base">
                                        <p:cTn id="100" dur="500" fill="hold"/>
                                        <p:tgtEl>
                                          <p:spTgt spid="12">
                                            <p:txEl>
                                              <p:pRg st="3" end="3"/>
                                            </p:txEl>
                                          </p:spTgt>
                                        </p:tgtEl>
                                        <p:attrNameLst>
                                          <p:attrName>ppt_x</p:attrName>
                                        </p:attrNameLst>
                                      </p:cBhvr>
                                      <p:tavLst>
                                        <p:tav tm="0">
                                          <p:val>
                                            <p:strVal val="#ppt_x"/>
                                          </p:val>
                                        </p:tav>
                                        <p:tav tm="100000">
                                          <p:val>
                                            <p:strVal val="#ppt_x"/>
                                          </p:val>
                                        </p:tav>
                                      </p:tavLst>
                                    </p:anim>
                                    <p:anim calcmode="lin" valueType="num">
                                      <p:cBhvr additive="base">
                                        <p:cTn id="101" dur="500" fill="hold"/>
                                        <p:tgtEl>
                                          <p:spTgt spid="12">
                                            <p:txEl>
                                              <p:pRg st="3" end="3"/>
                                            </p:txEl>
                                          </p:spTgt>
                                        </p:tgtEl>
                                        <p:attrNameLst>
                                          <p:attrName>ppt_y</p:attrName>
                                        </p:attrNameLst>
                                      </p:cBhvr>
                                      <p:tavLst>
                                        <p:tav tm="0">
                                          <p:val>
                                            <p:strVal val="1+#ppt_h/2"/>
                                          </p:val>
                                        </p:tav>
                                        <p:tav tm="100000">
                                          <p:val>
                                            <p:strVal val="#ppt_y"/>
                                          </p:val>
                                        </p:tav>
                                      </p:tavLst>
                                    </p:anim>
                                  </p:childTnLst>
                                </p:cTn>
                              </p:par>
                              <p:par>
                                <p:cTn id="102" presetID="2" presetClass="entr" presetSubtype="4" fill="hold" grpId="0" nodeType="withEffect">
                                  <p:stCondLst>
                                    <p:cond delay="0"/>
                                  </p:stCondLst>
                                  <p:childTnLst>
                                    <p:set>
                                      <p:cBhvr>
                                        <p:cTn id="103" dur="1" fill="hold">
                                          <p:stCondLst>
                                            <p:cond delay="0"/>
                                          </p:stCondLst>
                                        </p:cTn>
                                        <p:tgtEl>
                                          <p:spTgt spid="12">
                                            <p:txEl>
                                              <p:pRg st="4" end="4"/>
                                            </p:txEl>
                                          </p:spTgt>
                                        </p:tgtEl>
                                        <p:attrNameLst>
                                          <p:attrName>style.visibility</p:attrName>
                                        </p:attrNameLst>
                                      </p:cBhvr>
                                      <p:to>
                                        <p:strVal val="visible"/>
                                      </p:to>
                                    </p:set>
                                    <p:anim calcmode="lin" valueType="num">
                                      <p:cBhvr additive="base">
                                        <p:cTn id="104" dur="500" fill="hold"/>
                                        <p:tgtEl>
                                          <p:spTgt spid="12">
                                            <p:txEl>
                                              <p:pRg st="4" end="4"/>
                                            </p:txEl>
                                          </p:spTgt>
                                        </p:tgtEl>
                                        <p:attrNameLst>
                                          <p:attrName>ppt_x</p:attrName>
                                        </p:attrNameLst>
                                      </p:cBhvr>
                                      <p:tavLst>
                                        <p:tav tm="0">
                                          <p:val>
                                            <p:strVal val="#ppt_x"/>
                                          </p:val>
                                        </p:tav>
                                        <p:tav tm="100000">
                                          <p:val>
                                            <p:strVal val="#ppt_x"/>
                                          </p:val>
                                        </p:tav>
                                      </p:tavLst>
                                    </p:anim>
                                    <p:anim calcmode="lin" valueType="num">
                                      <p:cBhvr additive="base">
                                        <p:cTn id="105" dur="500" fill="hold"/>
                                        <p:tgtEl>
                                          <p:spTgt spid="12">
                                            <p:txEl>
                                              <p:pRg st="4" end="4"/>
                                            </p:txEl>
                                          </p:spTgt>
                                        </p:tgtEl>
                                        <p:attrNameLst>
                                          <p:attrName>ppt_y</p:attrName>
                                        </p:attrNameLst>
                                      </p:cBhvr>
                                      <p:tavLst>
                                        <p:tav tm="0">
                                          <p:val>
                                            <p:strVal val="1+#ppt_h/2"/>
                                          </p:val>
                                        </p:tav>
                                        <p:tav tm="100000">
                                          <p:val>
                                            <p:strVal val="#ppt_y"/>
                                          </p:val>
                                        </p:tav>
                                      </p:tavLst>
                                    </p:anim>
                                  </p:childTnLst>
                                </p:cTn>
                              </p:par>
                              <p:par>
                                <p:cTn id="106" presetID="2" presetClass="entr" presetSubtype="4" fill="hold" grpId="0" nodeType="withEffect">
                                  <p:stCondLst>
                                    <p:cond delay="0"/>
                                  </p:stCondLst>
                                  <p:childTnLst>
                                    <p:set>
                                      <p:cBhvr>
                                        <p:cTn id="107" dur="1" fill="hold">
                                          <p:stCondLst>
                                            <p:cond delay="0"/>
                                          </p:stCondLst>
                                        </p:cTn>
                                        <p:tgtEl>
                                          <p:spTgt spid="12">
                                            <p:txEl>
                                              <p:pRg st="5" end="5"/>
                                            </p:txEl>
                                          </p:spTgt>
                                        </p:tgtEl>
                                        <p:attrNameLst>
                                          <p:attrName>style.visibility</p:attrName>
                                        </p:attrNameLst>
                                      </p:cBhvr>
                                      <p:to>
                                        <p:strVal val="visible"/>
                                      </p:to>
                                    </p:set>
                                    <p:anim calcmode="lin" valueType="num">
                                      <p:cBhvr additive="base">
                                        <p:cTn id="108" dur="500" fill="hold"/>
                                        <p:tgtEl>
                                          <p:spTgt spid="12">
                                            <p:txEl>
                                              <p:pRg st="5" end="5"/>
                                            </p:txEl>
                                          </p:spTgt>
                                        </p:tgtEl>
                                        <p:attrNameLst>
                                          <p:attrName>ppt_x</p:attrName>
                                        </p:attrNameLst>
                                      </p:cBhvr>
                                      <p:tavLst>
                                        <p:tav tm="0">
                                          <p:val>
                                            <p:strVal val="#ppt_x"/>
                                          </p:val>
                                        </p:tav>
                                        <p:tav tm="100000">
                                          <p:val>
                                            <p:strVal val="#ppt_x"/>
                                          </p:val>
                                        </p:tav>
                                      </p:tavLst>
                                    </p:anim>
                                    <p:anim calcmode="lin" valueType="num">
                                      <p:cBhvr additive="base">
                                        <p:cTn id="109" dur="500" fill="hold"/>
                                        <p:tgtEl>
                                          <p:spTgt spid="12">
                                            <p:txEl>
                                              <p:pRg st="5" end="5"/>
                                            </p:txEl>
                                          </p:spTgt>
                                        </p:tgtEl>
                                        <p:attrNameLst>
                                          <p:attrName>ppt_y</p:attrName>
                                        </p:attrNameLst>
                                      </p:cBhvr>
                                      <p:tavLst>
                                        <p:tav tm="0">
                                          <p:val>
                                            <p:strVal val="1+#ppt_h/2"/>
                                          </p:val>
                                        </p:tav>
                                        <p:tav tm="100000">
                                          <p:val>
                                            <p:strVal val="#ppt_y"/>
                                          </p:val>
                                        </p:tav>
                                      </p:tavLst>
                                    </p:anim>
                                  </p:childTnLst>
                                </p:cTn>
                              </p:par>
                              <p:par>
                                <p:cTn id="110" presetID="2" presetClass="entr" presetSubtype="4" fill="hold" grpId="0" nodeType="withEffect">
                                  <p:stCondLst>
                                    <p:cond delay="0"/>
                                  </p:stCondLst>
                                  <p:childTnLst>
                                    <p:set>
                                      <p:cBhvr>
                                        <p:cTn id="111" dur="1" fill="hold">
                                          <p:stCondLst>
                                            <p:cond delay="0"/>
                                          </p:stCondLst>
                                        </p:cTn>
                                        <p:tgtEl>
                                          <p:spTgt spid="12">
                                            <p:txEl>
                                              <p:pRg st="6" end="6"/>
                                            </p:txEl>
                                          </p:spTgt>
                                        </p:tgtEl>
                                        <p:attrNameLst>
                                          <p:attrName>style.visibility</p:attrName>
                                        </p:attrNameLst>
                                      </p:cBhvr>
                                      <p:to>
                                        <p:strVal val="visible"/>
                                      </p:to>
                                    </p:set>
                                    <p:anim calcmode="lin" valueType="num">
                                      <p:cBhvr additive="base">
                                        <p:cTn id="112" dur="500" fill="hold"/>
                                        <p:tgtEl>
                                          <p:spTgt spid="12">
                                            <p:txEl>
                                              <p:pRg st="6" end="6"/>
                                            </p:txEl>
                                          </p:spTgt>
                                        </p:tgtEl>
                                        <p:attrNameLst>
                                          <p:attrName>ppt_x</p:attrName>
                                        </p:attrNameLst>
                                      </p:cBhvr>
                                      <p:tavLst>
                                        <p:tav tm="0">
                                          <p:val>
                                            <p:strVal val="#ppt_x"/>
                                          </p:val>
                                        </p:tav>
                                        <p:tav tm="100000">
                                          <p:val>
                                            <p:strVal val="#ppt_x"/>
                                          </p:val>
                                        </p:tav>
                                      </p:tavLst>
                                    </p:anim>
                                    <p:anim calcmode="lin" valueType="num">
                                      <p:cBhvr additive="base">
                                        <p:cTn id="113" dur="500" fill="hold"/>
                                        <p:tgtEl>
                                          <p:spTgt spid="12">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114" fill="hold">
                      <p:stCondLst>
                        <p:cond delay="indefinite"/>
                      </p:stCondLst>
                      <p:childTnLst>
                        <p:par>
                          <p:cTn id="115" fill="hold">
                            <p:stCondLst>
                              <p:cond delay="0"/>
                            </p:stCondLst>
                            <p:childTnLst>
                              <p:par>
                                <p:cTn id="116" presetID="2" presetClass="entr" presetSubtype="2" fill="hold" grpId="0" nodeType="clickEffect">
                                  <p:stCondLst>
                                    <p:cond delay="0"/>
                                  </p:stCondLst>
                                  <p:childTnLst>
                                    <p:set>
                                      <p:cBhvr>
                                        <p:cTn id="117" dur="1" fill="hold">
                                          <p:stCondLst>
                                            <p:cond delay="0"/>
                                          </p:stCondLst>
                                        </p:cTn>
                                        <p:tgtEl>
                                          <p:spTgt spid="13">
                                            <p:bg/>
                                          </p:spTgt>
                                        </p:tgtEl>
                                        <p:attrNameLst>
                                          <p:attrName>style.visibility</p:attrName>
                                        </p:attrNameLst>
                                      </p:cBhvr>
                                      <p:to>
                                        <p:strVal val="visible"/>
                                      </p:to>
                                    </p:set>
                                    <p:anim calcmode="lin" valueType="num">
                                      <p:cBhvr additive="base">
                                        <p:cTn id="118" dur="500" fill="hold"/>
                                        <p:tgtEl>
                                          <p:spTgt spid="13">
                                            <p:bg/>
                                          </p:spTgt>
                                        </p:tgtEl>
                                        <p:attrNameLst>
                                          <p:attrName>ppt_x</p:attrName>
                                        </p:attrNameLst>
                                      </p:cBhvr>
                                      <p:tavLst>
                                        <p:tav tm="0">
                                          <p:val>
                                            <p:strVal val="1+#ppt_w/2"/>
                                          </p:val>
                                        </p:tav>
                                        <p:tav tm="100000">
                                          <p:val>
                                            <p:strVal val="#ppt_x"/>
                                          </p:val>
                                        </p:tav>
                                      </p:tavLst>
                                    </p:anim>
                                    <p:anim calcmode="lin" valueType="num">
                                      <p:cBhvr additive="base">
                                        <p:cTn id="119" dur="500" fill="hold"/>
                                        <p:tgtEl>
                                          <p:spTgt spid="13">
                                            <p:bg/>
                                          </p:spTgt>
                                        </p:tgtEl>
                                        <p:attrNameLst>
                                          <p:attrName>ppt_y</p:attrName>
                                        </p:attrNameLst>
                                      </p:cBhvr>
                                      <p:tavLst>
                                        <p:tav tm="0">
                                          <p:val>
                                            <p:strVal val="#ppt_y"/>
                                          </p:val>
                                        </p:tav>
                                        <p:tav tm="100000">
                                          <p:val>
                                            <p:strVal val="#ppt_y"/>
                                          </p:val>
                                        </p:tav>
                                      </p:tavLst>
                                    </p:anim>
                                  </p:childTnLst>
                                </p:cTn>
                              </p:par>
                            </p:childTnLst>
                          </p:cTn>
                        </p:par>
                        <p:par>
                          <p:cTn id="120" fill="hold">
                            <p:stCondLst>
                              <p:cond delay="500"/>
                            </p:stCondLst>
                            <p:childTnLst>
                              <p:par>
                                <p:cTn id="121" presetID="2" presetClass="entr" presetSubtype="4" fill="hold" grpId="0" nodeType="afterEffect">
                                  <p:stCondLst>
                                    <p:cond delay="0"/>
                                  </p:stCondLst>
                                  <p:childTnLst>
                                    <p:set>
                                      <p:cBhvr>
                                        <p:cTn id="122" dur="1" fill="hold">
                                          <p:stCondLst>
                                            <p:cond delay="0"/>
                                          </p:stCondLst>
                                        </p:cTn>
                                        <p:tgtEl>
                                          <p:spTgt spid="13">
                                            <p:txEl>
                                              <p:pRg st="0" end="0"/>
                                            </p:txEl>
                                          </p:spTgt>
                                        </p:tgtEl>
                                        <p:attrNameLst>
                                          <p:attrName>style.visibility</p:attrName>
                                        </p:attrNameLst>
                                      </p:cBhvr>
                                      <p:to>
                                        <p:strVal val="visible"/>
                                      </p:to>
                                    </p:set>
                                    <p:anim calcmode="lin" valueType="num">
                                      <p:cBhvr additive="base">
                                        <p:cTn id="123"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additive="base">
                                        <p:cTn id="124" dur="500" fill="hold"/>
                                        <p:tgtEl>
                                          <p:spTgt spid="13">
                                            <p:txEl>
                                              <p:pRg st="0" end="0"/>
                                            </p:txEl>
                                          </p:spTgt>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3">
                                            <p:txEl>
                                              <p:pRg st="1" end="1"/>
                                            </p:txEl>
                                          </p:spTgt>
                                        </p:tgtEl>
                                        <p:attrNameLst>
                                          <p:attrName>style.visibility</p:attrName>
                                        </p:attrNameLst>
                                      </p:cBhvr>
                                      <p:to>
                                        <p:strVal val="visible"/>
                                      </p:to>
                                    </p:set>
                                    <p:anim calcmode="lin" valueType="num">
                                      <p:cBhvr additive="base">
                                        <p:cTn id="127" dur="500" fill="hold"/>
                                        <p:tgtEl>
                                          <p:spTgt spid="13">
                                            <p:txEl>
                                              <p:pRg st="1" end="1"/>
                                            </p:txEl>
                                          </p:spTgt>
                                        </p:tgtEl>
                                        <p:attrNameLst>
                                          <p:attrName>ppt_x</p:attrName>
                                        </p:attrNameLst>
                                      </p:cBhvr>
                                      <p:tavLst>
                                        <p:tav tm="0">
                                          <p:val>
                                            <p:strVal val="#ppt_x"/>
                                          </p:val>
                                        </p:tav>
                                        <p:tav tm="100000">
                                          <p:val>
                                            <p:strVal val="#ppt_x"/>
                                          </p:val>
                                        </p:tav>
                                      </p:tavLst>
                                    </p:anim>
                                    <p:anim calcmode="lin" valueType="num">
                                      <p:cBhvr additive="base">
                                        <p:cTn id="128" dur="500" fill="hold"/>
                                        <p:tgtEl>
                                          <p:spTgt spid="13">
                                            <p:txEl>
                                              <p:pRg st="1" end="1"/>
                                            </p:txEl>
                                          </p:spTgt>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3">
                                            <p:txEl>
                                              <p:pRg st="2" end="2"/>
                                            </p:txEl>
                                          </p:spTgt>
                                        </p:tgtEl>
                                        <p:attrNameLst>
                                          <p:attrName>style.visibility</p:attrName>
                                        </p:attrNameLst>
                                      </p:cBhvr>
                                      <p:to>
                                        <p:strVal val="visible"/>
                                      </p:to>
                                    </p:set>
                                    <p:anim calcmode="lin" valueType="num">
                                      <p:cBhvr additive="base">
                                        <p:cTn id="131" dur="500" fill="hold"/>
                                        <p:tgtEl>
                                          <p:spTgt spid="13">
                                            <p:txEl>
                                              <p:pRg st="2" end="2"/>
                                            </p:txEl>
                                          </p:spTgt>
                                        </p:tgtEl>
                                        <p:attrNameLst>
                                          <p:attrName>ppt_x</p:attrName>
                                        </p:attrNameLst>
                                      </p:cBhvr>
                                      <p:tavLst>
                                        <p:tav tm="0">
                                          <p:val>
                                            <p:strVal val="#ppt_x"/>
                                          </p:val>
                                        </p:tav>
                                        <p:tav tm="100000">
                                          <p:val>
                                            <p:strVal val="#ppt_x"/>
                                          </p:val>
                                        </p:tav>
                                      </p:tavLst>
                                    </p:anim>
                                    <p:anim calcmode="lin" valueType="num">
                                      <p:cBhvr additive="base">
                                        <p:cTn id="132" dur="500" fill="hold"/>
                                        <p:tgtEl>
                                          <p:spTgt spid="13">
                                            <p:txEl>
                                              <p:pRg st="2" end="2"/>
                                            </p:txEl>
                                          </p:spTgt>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3">
                                            <p:txEl>
                                              <p:pRg st="3" end="3"/>
                                            </p:txEl>
                                          </p:spTgt>
                                        </p:tgtEl>
                                        <p:attrNameLst>
                                          <p:attrName>style.visibility</p:attrName>
                                        </p:attrNameLst>
                                      </p:cBhvr>
                                      <p:to>
                                        <p:strVal val="visible"/>
                                      </p:to>
                                    </p:set>
                                    <p:anim calcmode="lin" valueType="num">
                                      <p:cBhvr additive="base">
                                        <p:cTn id="135" dur="500" fill="hold"/>
                                        <p:tgtEl>
                                          <p:spTgt spid="13">
                                            <p:txEl>
                                              <p:pRg st="3" end="3"/>
                                            </p:txEl>
                                          </p:spTgt>
                                        </p:tgtEl>
                                        <p:attrNameLst>
                                          <p:attrName>ppt_x</p:attrName>
                                        </p:attrNameLst>
                                      </p:cBhvr>
                                      <p:tavLst>
                                        <p:tav tm="0">
                                          <p:val>
                                            <p:strVal val="#ppt_x"/>
                                          </p:val>
                                        </p:tav>
                                        <p:tav tm="100000">
                                          <p:val>
                                            <p:strVal val="#ppt_x"/>
                                          </p:val>
                                        </p:tav>
                                      </p:tavLst>
                                    </p:anim>
                                    <p:anim calcmode="lin" valueType="num">
                                      <p:cBhvr additive="base">
                                        <p:cTn id="136" dur="500" fill="hold"/>
                                        <p:tgtEl>
                                          <p:spTgt spid="13">
                                            <p:txEl>
                                              <p:pRg st="3" end="3"/>
                                            </p:txEl>
                                          </p:spTgt>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13">
                                            <p:txEl>
                                              <p:pRg st="4" end="4"/>
                                            </p:txEl>
                                          </p:spTgt>
                                        </p:tgtEl>
                                        <p:attrNameLst>
                                          <p:attrName>style.visibility</p:attrName>
                                        </p:attrNameLst>
                                      </p:cBhvr>
                                      <p:to>
                                        <p:strVal val="visible"/>
                                      </p:to>
                                    </p:set>
                                    <p:anim calcmode="lin" valueType="num">
                                      <p:cBhvr additive="base">
                                        <p:cTn id="139" dur="500" fill="hold"/>
                                        <p:tgtEl>
                                          <p:spTgt spid="13">
                                            <p:txEl>
                                              <p:pRg st="4" end="4"/>
                                            </p:txEl>
                                          </p:spTgt>
                                        </p:tgtEl>
                                        <p:attrNameLst>
                                          <p:attrName>ppt_x</p:attrName>
                                        </p:attrNameLst>
                                      </p:cBhvr>
                                      <p:tavLst>
                                        <p:tav tm="0">
                                          <p:val>
                                            <p:strVal val="#ppt_x"/>
                                          </p:val>
                                        </p:tav>
                                        <p:tav tm="100000">
                                          <p:val>
                                            <p:strVal val="#ppt_x"/>
                                          </p:val>
                                        </p:tav>
                                      </p:tavLst>
                                    </p:anim>
                                    <p:anim calcmode="lin" valueType="num">
                                      <p:cBhvr additive="base">
                                        <p:cTn id="140" dur="500" fill="hold"/>
                                        <p:tgtEl>
                                          <p:spTgt spid="13">
                                            <p:txEl>
                                              <p:pRg st="4" end="4"/>
                                            </p:txEl>
                                          </p:spTgt>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13">
                                            <p:txEl>
                                              <p:pRg st="5" end="5"/>
                                            </p:txEl>
                                          </p:spTgt>
                                        </p:tgtEl>
                                        <p:attrNameLst>
                                          <p:attrName>style.visibility</p:attrName>
                                        </p:attrNameLst>
                                      </p:cBhvr>
                                      <p:to>
                                        <p:strVal val="visible"/>
                                      </p:to>
                                    </p:set>
                                    <p:anim calcmode="lin" valueType="num">
                                      <p:cBhvr additive="base">
                                        <p:cTn id="143" dur="500" fill="hold"/>
                                        <p:tgtEl>
                                          <p:spTgt spid="13">
                                            <p:txEl>
                                              <p:pRg st="5" end="5"/>
                                            </p:txEl>
                                          </p:spTgt>
                                        </p:tgtEl>
                                        <p:attrNameLst>
                                          <p:attrName>ppt_x</p:attrName>
                                        </p:attrNameLst>
                                      </p:cBhvr>
                                      <p:tavLst>
                                        <p:tav tm="0">
                                          <p:val>
                                            <p:strVal val="#ppt_x"/>
                                          </p:val>
                                        </p:tav>
                                        <p:tav tm="100000">
                                          <p:val>
                                            <p:strVal val="#ppt_x"/>
                                          </p:val>
                                        </p:tav>
                                      </p:tavLst>
                                    </p:anim>
                                    <p:anim calcmode="lin" valueType="num">
                                      <p:cBhvr additive="base">
                                        <p:cTn id="144" dur="500" fill="hold"/>
                                        <p:tgtEl>
                                          <p:spTgt spid="13">
                                            <p:txEl>
                                              <p:pRg st="5" end="5"/>
                                            </p:txEl>
                                          </p:spTgt>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13">
                                            <p:txEl>
                                              <p:pRg st="6" end="6"/>
                                            </p:txEl>
                                          </p:spTgt>
                                        </p:tgtEl>
                                        <p:attrNameLst>
                                          <p:attrName>style.visibility</p:attrName>
                                        </p:attrNameLst>
                                      </p:cBhvr>
                                      <p:to>
                                        <p:strVal val="visible"/>
                                      </p:to>
                                    </p:set>
                                    <p:anim calcmode="lin" valueType="num">
                                      <p:cBhvr additive="base">
                                        <p:cTn id="147" dur="500" fill="hold"/>
                                        <p:tgtEl>
                                          <p:spTgt spid="13">
                                            <p:txEl>
                                              <p:pRg st="6" end="6"/>
                                            </p:txEl>
                                          </p:spTgt>
                                        </p:tgtEl>
                                        <p:attrNameLst>
                                          <p:attrName>ppt_x</p:attrName>
                                        </p:attrNameLst>
                                      </p:cBhvr>
                                      <p:tavLst>
                                        <p:tav tm="0">
                                          <p:val>
                                            <p:strVal val="#ppt_x"/>
                                          </p:val>
                                        </p:tav>
                                        <p:tav tm="100000">
                                          <p:val>
                                            <p:strVal val="#ppt_x"/>
                                          </p:val>
                                        </p:tav>
                                      </p:tavLst>
                                    </p:anim>
                                    <p:anim calcmode="lin" valueType="num">
                                      <p:cBhvr additive="base">
                                        <p:cTn id="148" dur="500" fill="hold"/>
                                        <p:tgtEl>
                                          <p:spTgt spid="13">
                                            <p:txEl>
                                              <p:pRg st="6" end="6"/>
                                            </p:txEl>
                                          </p:spTgt>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13">
                                            <p:txEl>
                                              <p:pRg st="7" end="7"/>
                                            </p:txEl>
                                          </p:spTgt>
                                        </p:tgtEl>
                                        <p:attrNameLst>
                                          <p:attrName>style.visibility</p:attrName>
                                        </p:attrNameLst>
                                      </p:cBhvr>
                                      <p:to>
                                        <p:strVal val="visible"/>
                                      </p:to>
                                    </p:set>
                                    <p:anim calcmode="lin" valueType="num">
                                      <p:cBhvr additive="base">
                                        <p:cTn id="151" dur="500" fill="hold"/>
                                        <p:tgtEl>
                                          <p:spTgt spid="13">
                                            <p:txEl>
                                              <p:pRg st="7" end="7"/>
                                            </p:txEl>
                                          </p:spTgt>
                                        </p:tgtEl>
                                        <p:attrNameLst>
                                          <p:attrName>ppt_x</p:attrName>
                                        </p:attrNameLst>
                                      </p:cBhvr>
                                      <p:tavLst>
                                        <p:tav tm="0">
                                          <p:val>
                                            <p:strVal val="#ppt_x"/>
                                          </p:val>
                                        </p:tav>
                                        <p:tav tm="100000">
                                          <p:val>
                                            <p:strVal val="#ppt_x"/>
                                          </p:val>
                                        </p:tav>
                                      </p:tavLst>
                                    </p:anim>
                                    <p:anim calcmode="lin" valueType="num">
                                      <p:cBhvr additive="base">
                                        <p:cTn id="152" dur="500" fill="hold"/>
                                        <p:tgtEl>
                                          <p:spTgt spid="13">
                                            <p:txEl>
                                              <p:pRg st="7" end="7"/>
                                            </p:txEl>
                                          </p:spTgt>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13">
                                            <p:txEl>
                                              <p:pRg st="8" end="8"/>
                                            </p:txEl>
                                          </p:spTgt>
                                        </p:tgtEl>
                                        <p:attrNameLst>
                                          <p:attrName>style.visibility</p:attrName>
                                        </p:attrNameLst>
                                      </p:cBhvr>
                                      <p:to>
                                        <p:strVal val="visible"/>
                                      </p:to>
                                    </p:set>
                                    <p:anim calcmode="lin" valueType="num">
                                      <p:cBhvr additive="base">
                                        <p:cTn id="155" dur="500" fill="hold"/>
                                        <p:tgtEl>
                                          <p:spTgt spid="13">
                                            <p:txEl>
                                              <p:pRg st="8" end="8"/>
                                            </p:txEl>
                                          </p:spTgt>
                                        </p:tgtEl>
                                        <p:attrNameLst>
                                          <p:attrName>ppt_x</p:attrName>
                                        </p:attrNameLst>
                                      </p:cBhvr>
                                      <p:tavLst>
                                        <p:tav tm="0">
                                          <p:val>
                                            <p:strVal val="#ppt_x"/>
                                          </p:val>
                                        </p:tav>
                                        <p:tav tm="100000">
                                          <p:val>
                                            <p:strVal val="#ppt_x"/>
                                          </p:val>
                                        </p:tav>
                                      </p:tavLst>
                                    </p:anim>
                                    <p:anim calcmode="lin" valueType="num">
                                      <p:cBhvr additive="base">
                                        <p:cTn id="156" dur="500" fill="hold"/>
                                        <p:tgtEl>
                                          <p:spTgt spid="13">
                                            <p:txEl>
                                              <p:pRg st="8" end="8"/>
                                            </p:txEl>
                                          </p:spTgt>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13">
                                            <p:txEl>
                                              <p:pRg st="9" end="9"/>
                                            </p:txEl>
                                          </p:spTgt>
                                        </p:tgtEl>
                                        <p:attrNameLst>
                                          <p:attrName>style.visibility</p:attrName>
                                        </p:attrNameLst>
                                      </p:cBhvr>
                                      <p:to>
                                        <p:strVal val="visible"/>
                                      </p:to>
                                    </p:set>
                                    <p:anim calcmode="lin" valueType="num">
                                      <p:cBhvr additive="base">
                                        <p:cTn id="159" dur="500" fill="hold"/>
                                        <p:tgtEl>
                                          <p:spTgt spid="13">
                                            <p:txEl>
                                              <p:pRg st="9" end="9"/>
                                            </p:txEl>
                                          </p:spTgt>
                                        </p:tgtEl>
                                        <p:attrNameLst>
                                          <p:attrName>ppt_x</p:attrName>
                                        </p:attrNameLst>
                                      </p:cBhvr>
                                      <p:tavLst>
                                        <p:tav tm="0">
                                          <p:val>
                                            <p:strVal val="#ppt_x"/>
                                          </p:val>
                                        </p:tav>
                                        <p:tav tm="100000">
                                          <p:val>
                                            <p:strVal val="#ppt_x"/>
                                          </p:val>
                                        </p:tav>
                                      </p:tavLst>
                                    </p:anim>
                                    <p:anim calcmode="lin" valueType="num">
                                      <p:cBhvr additive="base">
                                        <p:cTn id="160" dur="500" fill="hold"/>
                                        <p:tgtEl>
                                          <p:spTgt spid="1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161" fill="hold">
                      <p:stCondLst>
                        <p:cond delay="indefinite"/>
                      </p:stCondLst>
                      <p:childTnLst>
                        <p:par>
                          <p:cTn id="162" fill="hold">
                            <p:stCondLst>
                              <p:cond delay="0"/>
                            </p:stCondLst>
                            <p:childTnLst>
                              <p:par>
                                <p:cTn id="163" presetID="21" presetClass="entr" presetSubtype="1" fill="hold" grpId="0" nodeType="clickEffect">
                                  <p:stCondLst>
                                    <p:cond delay="0"/>
                                  </p:stCondLst>
                                  <p:childTnLst>
                                    <p:set>
                                      <p:cBhvr>
                                        <p:cTn id="164" dur="1" fill="hold">
                                          <p:stCondLst>
                                            <p:cond delay="0"/>
                                          </p:stCondLst>
                                        </p:cTn>
                                        <p:tgtEl>
                                          <p:spTgt spid="2"/>
                                        </p:tgtEl>
                                        <p:attrNameLst>
                                          <p:attrName>style.visibility</p:attrName>
                                        </p:attrNameLst>
                                      </p:cBhvr>
                                      <p:to>
                                        <p:strVal val="visible"/>
                                      </p:to>
                                    </p:set>
                                    <p:animEffect transition="in" filter="wheel(1)">
                                      <p:cBhvr>
                                        <p:cTn id="16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uiExpand="1" build="p" animBg="1"/>
      <p:bldP spid="11" grpId="0" uiExpand="1" build="p" animBg="1"/>
      <p:bldP spid="12" grpId="0" uiExpand="1" build="p" animBg="1"/>
      <p:bldP spid="13" grpId="0" uiExpand="1" build="p" animBg="1"/>
      <p:bldP spid="2"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3.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heme/theme1.xml><?xml version="1.0" encoding="utf-8"?>
<a:theme xmlns:a="http://schemas.openxmlformats.org/drawingml/2006/main" name="Office Theme">
  <a:themeElements>
    <a:clrScheme name="Custom 118">
      <a:dk1>
        <a:sysClr val="windowText" lastClr="000000"/>
      </a:dk1>
      <a:lt1>
        <a:sysClr val="window" lastClr="FFFFFF"/>
      </a:lt1>
      <a:dk2>
        <a:srgbClr val="44546A"/>
      </a:dk2>
      <a:lt2>
        <a:srgbClr val="E7E6E6"/>
      </a:lt2>
      <a:accent1>
        <a:srgbClr val="3C5284"/>
      </a:accent1>
      <a:accent2>
        <a:srgbClr val="ED7D31"/>
      </a:accent2>
      <a:accent3>
        <a:srgbClr val="A5A5A5"/>
      </a:accent3>
      <a:accent4>
        <a:srgbClr val="FFC000"/>
      </a:accent4>
      <a:accent5>
        <a:srgbClr val="AC9D66"/>
      </a:accent5>
      <a:accent6>
        <a:srgbClr val="396252"/>
      </a:accent6>
      <a:hlink>
        <a:srgbClr val="1B6992"/>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23316</TotalTime>
  <Words>2231</Words>
  <Application>Microsoft Office PowerPoint</Application>
  <PresentationFormat>Widescreen</PresentationFormat>
  <Paragraphs>286</Paragraphs>
  <Slides>35</Slides>
  <Notes>6</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35</vt:i4>
      </vt:variant>
    </vt:vector>
  </HeadingPairs>
  <TitlesOfParts>
    <vt:vector size="44" baseType="lpstr">
      <vt:lpstr>MS PGothic</vt:lpstr>
      <vt:lpstr>Arial</vt:lpstr>
      <vt:lpstr>Arial</vt:lpstr>
      <vt:lpstr>Calibri</vt:lpstr>
      <vt:lpstr>Lucida Grande</vt:lpstr>
      <vt:lpstr>Roboto Light</vt:lpstr>
      <vt:lpstr>Times New Roman</vt:lpstr>
      <vt:lpstr>Wingdings</vt:lpstr>
      <vt:lpstr>Office Theme</vt:lpstr>
      <vt:lpstr>PowerPoint Presentation</vt:lpstr>
      <vt:lpstr>PowerPoint Presentation</vt:lpstr>
      <vt:lpstr>Disclaimer</vt:lpstr>
      <vt:lpstr>Today’s Agenda</vt:lpstr>
      <vt:lpstr>Status of ACA Repeal/Replace? Repair?</vt:lpstr>
      <vt:lpstr>MACRA QPP (MIPS) – Improvement Activities</vt:lpstr>
      <vt:lpstr>Value Based Care</vt:lpstr>
      <vt:lpstr>Information overload</vt:lpstr>
      <vt:lpstr>Value Based Purchasing Industry Trends</vt:lpstr>
      <vt:lpstr>MACRA By The Numbers</vt:lpstr>
      <vt:lpstr>Quality Payment Program</vt:lpstr>
      <vt:lpstr>MACRA Payment Transition Strategy</vt:lpstr>
      <vt:lpstr>MIPS Composite Performance Score</vt:lpstr>
      <vt:lpstr>Improvement Activities </vt:lpstr>
      <vt:lpstr>MACRA and CME</vt:lpstr>
      <vt:lpstr>Performance/Quality Improvement CME</vt:lpstr>
      <vt:lpstr>Proposed Rule Language</vt:lpstr>
      <vt:lpstr>Opportunity for Education</vt:lpstr>
      <vt:lpstr>Other Educational Improvement Activities</vt:lpstr>
      <vt:lpstr>Open Payments and State Gift Ban Bills </vt:lpstr>
      <vt:lpstr>Open Payments - CMS Guidance</vt:lpstr>
      <vt:lpstr>CMS FAQ 8165 (Question)</vt:lpstr>
      <vt:lpstr> </vt:lpstr>
      <vt:lpstr>Practical Implications</vt:lpstr>
      <vt:lpstr>CME and Indirect Payment Rules</vt:lpstr>
      <vt:lpstr>Practical Implications</vt:lpstr>
      <vt:lpstr>State “Gift” Ban Roundup</vt:lpstr>
      <vt:lpstr>Opioid Education</vt:lpstr>
      <vt:lpstr>Opioid REMS</vt:lpstr>
      <vt:lpstr>In an FDA Hearing and Up on Capitol Hill</vt:lpstr>
      <vt:lpstr>May 3-4 FDA Workshop</vt:lpstr>
      <vt:lpstr>AMA Endorsement</vt:lpstr>
      <vt:lpstr>Summary</vt:lpstr>
      <vt:lpstr>Questions and Answers</vt:lpstr>
      <vt:lpstr>For More Information </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Thomas Sullivan</dc:creator>
  <cp:keywords/>
  <dc:description/>
  <cp:lastModifiedBy>Thomas Sullivan</cp:lastModifiedBy>
  <cp:revision>135</cp:revision>
  <cp:lastPrinted>2016-10-24T15:56:41Z</cp:lastPrinted>
  <dcterms:created xsi:type="dcterms:W3CDTF">2016-10-25T00:17:02Z</dcterms:created>
  <dcterms:modified xsi:type="dcterms:W3CDTF">2017-10-24T11:55:05Z</dcterms:modified>
  <cp:category/>
</cp:coreProperties>
</file>